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6256000" cy="9144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2" d="100"/>
          <a:sy n="32" d="100"/>
        </p:scale>
        <p:origin x="1070" y="2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A0A0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508000" y="508000"/>
            <a:ext cx="15240000" cy="8128000"/>
          </a:xfrm>
          <a:prstGeom prst="rect">
            <a:avLst/>
          </a:prstGeom>
          <a:solidFill>
            <a:srgbClr val="000000">
              <a:alpha val="0"/>
            </a:srgbClr>
          </a:solidFill>
          <a:ln w="12700">
            <a:solidFill>
              <a:srgbClr val="7C3AED">
                <a:alpha val="29804"/>
              </a:srgbClr>
            </a:solidFill>
          </a:ln>
        </p:spPr>
        <p:txBody>
          <a:bodyPr/>
          <a:lstStyle/>
          <a:p>
            <a:endParaRPr lang="en-US"/>
          </a:p>
        </p:txBody>
      </p:sp>
      <p:sp>
        <p:nvSpPr>
          <p:cNvPr id="6" name="AutoShape 6"/>
          <p:cNvSpPr/>
          <p:nvPr/>
        </p:nvSpPr>
        <p:spPr>
          <a:xfrm>
            <a:off x="1778000" y="1689100"/>
            <a:ext cx="12700000" cy="5753100"/>
          </a:xfrm>
          <a:prstGeom prst="rect">
            <a:avLst/>
          </a:prstGeom>
          <a:solidFill>
            <a:srgbClr val="000000">
              <a:alpha val="0"/>
            </a:srgbClr>
          </a:solidFill>
        </p:spPr>
        <p:txBody>
          <a:bodyPr/>
          <a:lstStyle/>
          <a:p>
            <a:endParaRPr lang="en-US"/>
          </a:p>
        </p:txBody>
      </p:sp>
      <p:sp>
        <p:nvSpPr>
          <p:cNvPr id="7" name="TextBox 7"/>
          <p:cNvSpPr txBox="1"/>
          <p:nvPr/>
        </p:nvSpPr>
        <p:spPr>
          <a:xfrm>
            <a:off x="1778000" y="1689100"/>
            <a:ext cx="13081000" cy="3517900"/>
          </a:xfrm>
          <a:prstGeom prst="rect">
            <a:avLst/>
          </a:prstGeom>
          <a:solidFill>
            <a:srgbClr val="000000">
              <a:alpha val="0"/>
            </a:srgbClr>
          </a:solidFill>
        </p:spPr>
        <p:txBody>
          <a:bodyPr lIns="0" tIns="0" rIns="0" bIns="0" rtlCol="0" anchor="ctr"/>
          <a:lstStyle/>
          <a:p>
            <a:pPr indent="0" algn="ctr">
              <a:lnSpc>
                <a:spcPct val="100000"/>
              </a:lnSpc>
              <a:defRPr/>
            </a:pPr>
            <a:r>
              <a:rPr lang="en-US" sz="8400" b="1">
                <a:solidFill>
                  <a:srgbClr val="FFFFFF"/>
                </a:solidFill>
                <a:latin typeface="Orbitron, monospace"/>
              </a:rPr>
              <a:t>AI-Powered Predictive Maintenance</a:t>
            </a:r>
            <a:endParaRPr lang="en-US" sz="1100"/>
          </a:p>
        </p:txBody>
      </p:sp>
      <p:sp>
        <p:nvSpPr>
          <p:cNvPr id="8" name="TextBox 8"/>
          <p:cNvSpPr txBox="1"/>
          <p:nvPr/>
        </p:nvSpPr>
        <p:spPr>
          <a:xfrm>
            <a:off x="1778000" y="5511800"/>
            <a:ext cx="13081000" cy="520700"/>
          </a:xfrm>
          <a:prstGeom prst="rect">
            <a:avLst/>
          </a:prstGeom>
          <a:solidFill>
            <a:srgbClr val="000000">
              <a:alpha val="0"/>
            </a:srgbClr>
          </a:solidFill>
        </p:spPr>
        <p:txBody>
          <a:bodyPr lIns="0" tIns="0" rIns="0" bIns="0" rtlCol="0" anchor="ctr"/>
          <a:lstStyle/>
          <a:p>
            <a:pPr indent="0" algn="ctr">
              <a:lnSpc>
                <a:spcPct val="100000"/>
              </a:lnSpc>
              <a:defRPr/>
            </a:pPr>
            <a:r>
              <a:rPr lang="en-US" sz="3200" b="1">
                <a:solidFill>
                  <a:srgbClr val="7C3AED"/>
                </a:solidFill>
                <a:latin typeface="Orbitron, monospace"/>
              </a:rPr>
              <a:t>NASA Deep Space Missions</a:t>
            </a:r>
            <a:endParaRPr lang="en-US" sz="1100"/>
          </a:p>
        </p:txBody>
      </p:sp>
      <p:sp>
        <p:nvSpPr>
          <p:cNvPr id="9" name="TextBox 9"/>
          <p:cNvSpPr txBox="1"/>
          <p:nvPr/>
        </p:nvSpPr>
        <p:spPr>
          <a:xfrm>
            <a:off x="3048000" y="6553200"/>
            <a:ext cx="10464800" cy="889000"/>
          </a:xfrm>
          <a:prstGeom prst="rect">
            <a:avLst/>
          </a:prstGeom>
          <a:solidFill>
            <a:srgbClr val="000000">
              <a:alpha val="0"/>
            </a:srgbClr>
          </a:solidFill>
        </p:spPr>
        <p:txBody>
          <a:bodyPr lIns="0" tIns="0" rIns="0" bIns="0" rtlCol="0" anchor="ctr"/>
          <a:lstStyle/>
          <a:p>
            <a:pPr indent="0" algn="ctr">
              <a:lnSpc>
                <a:spcPct val="100000"/>
              </a:lnSpc>
              <a:defRPr/>
            </a:pPr>
            <a:r>
              <a:rPr lang="en-US" sz="2200" b="0">
                <a:solidFill>
                  <a:srgbClr val="C7D2FE"/>
                </a:solidFill>
                <a:latin typeface="&quot;Exo 2&quot;, sans-serif"/>
              </a:rPr>
              <a:t>Ruben Darío Valenzuela Alvarado | July 2025 | Artificial Intelligence Applications – ITAI 2372 | Prof. Anna Devarakonda</a:t>
            </a:r>
            <a:endParaRPr lang="en-US" sz="11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508000" y="508000"/>
            <a:ext cx="15240000" cy="8128000"/>
          </a:xfrm>
          <a:prstGeom prst="rect">
            <a:avLst/>
          </a:prstGeom>
          <a:solidFill>
            <a:srgbClr val="000000">
              <a:alpha val="0"/>
            </a:srgbClr>
          </a:solidFill>
          <a:ln w="12700">
            <a:solidFill>
              <a:srgbClr val="7C3AED">
                <a:alpha val="29804"/>
              </a:srgbClr>
            </a:solidFill>
          </a:ln>
        </p:spPr>
        <p:txBody>
          <a:bodyPr/>
          <a:lstStyle/>
          <a:p>
            <a:endParaRPr lang="en-US"/>
          </a:p>
        </p:txBody>
      </p:sp>
      <p:sp>
        <p:nvSpPr>
          <p:cNvPr id="6" name="AutoShape 6"/>
          <p:cNvSpPr/>
          <p:nvPr/>
        </p:nvSpPr>
        <p:spPr>
          <a:xfrm>
            <a:off x="1778000" y="1244600"/>
            <a:ext cx="12700000" cy="6642100"/>
          </a:xfrm>
          <a:prstGeom prst="rect">
            <a:avLst/>
          </a:prstGeom>
          <a:solidFill>
            <a:srgbClr val="000000">
              <a:alpha val="0"/>
            </a:srgbClr>
          </a:solidFill>
        </p:spPr>
        <p:txBody>
          <a:bodyPr/>
          <a:lstStyle/>
          <a:p>
            <a:endParaRPr lang="en-US"/>
          </a:p>
        </p:txBody>
      </p:sp>
      <p:sp>
        <p:nvSpPr>
          <p:cNvPr id="7" name="AutoShape 7"/>
          <p:cNvSpPr/>
          <p:nvPr/>
        </p:nvSpPr>
        <p:spPr>
          <a:xfrm>
            <a:off x="1778000" y="1244600"/>
            <a:ext cx="12700000" cy="914400"/>
          </a:xfrm>
          <a:prstGeom prst="rect">
            <a:avLst/>
          </a:prstGeom>
          <a:solidFill>
            <a:srgbClr val="000000">
              <a:alpha val="0"/>
            </a:srgbClr>
          </a:solidFill>
        </p:spPr>
        <p:txBody>
          <a:bodyPr/>
          <a:lstStyle/>
          <a:p>
            <a:endParaRPr lang="en-US"/>
          </a:p>
        </p:txBody>
      </p:sp>
      <p:pic>
        <p:nvPicPr>
          <p:cNvPr id="8" name="Picture 8"/>
          <p:cNvPicPr>
            <a:picLocks noChangeAspect="1"/>
          </p:cNvPicPr>
          <p:nvPr/>
        </p:nvPicPr>
        <p:blipFill>
          <a:blip r:embed="rId3"/>
          <a:srcRect/>
          <a:stretch>
            <a:fillRect/>
          </a:stretch>
        </p:blipFill>
        <p:spPr>
          <a:xfrm>
            <a:off x="7823200" y="1409700"/>
            <a:ext cx="609600" cy="609600"/>
          </a:xfrm>
          <a:prstGeom prst="rect">
            <a:avLst/>
          </a:prstGeom>
        </p:spPr>
      </p:pic>
      <p:sp>
        <p:nvSpPr>
          <p:cNvPr id="9" name="TextBox 9"/>
          <p:cNvSpPr txBox="1"/>
          <p:nvPr/>
        </p:nvSpPr>
        <p:spPr>
          <a:xfrm>
            <a:off x="1778000" y="2413000"/>
            <a:ext cx="13081000" cy="2336800"/>
          </a:xfrm>
          <a:prstGeom prst="rect">
            <a:avLst/>
          </a:prstGeom>
          <a:solidFill>
            <a:srgbClr val="000000">
              <a:alpha val="0"/>
            </a:srgbClr>
          </a:solidFill>
        </p:spPr>
        <p:txBody>
          <a:bodyPr lIns="0" tIns="0" rIns="0" bIns="0" rtlCol="0" anchor="ctr"/>
          <a:lstStyle/>
          <a:p>
            <a:pPr indent="0" algn="ctr">
              <a:lnSpc>
                <a:spcPct val="100000"/>
              </a:lnSpc>
              <a:defRPr/>
            </a:pPr>
            <a:r>
              <a:rPr lang="en-US" sz="8400" b="1">
                <a:solidFill>
                  <a:srgbClr val="FFFFFF"/>
                </a:solidFill>
                <a:latin typeface="Orbitron, monospace"/>
              </a:rPr>
              <a:t>Questions &amp; Discussion</a:t>
            </a:r>
            <a:endParaRPr lang="en-US" sz="1100"/>
          </a:p>
        </p:txBody>
      </p:sp>
      <p:sp>
        <p:nvSpPr>
          <p:cNvPr id="10" name="TextBox 10"/>
          <p:cNvSpPr txBox="1"/>
          <p:nvPr/>
        </p:nvSpPr>
        <p:spPr>
          <a:xfrm>
            <a:off x="1778000" y="5067300"/>
            <a:ext cx="13081000" cy="520700"/>
          </a:xfrm>
          <a:prstGeom prst="rect">
            <a:avLst/>
          </a:prstGeom>
          <a:solidFill>
            <a:srgbClr val="000000">
              <a:alpha val="0"/>
            </a:srgbClr>
          </a:solidFill>
        </p:spPr>
        <p:txBody>
          <a:bodyPr lIns="0" tIns="0" rIns="0" bIns="0" rtlCol="0" anchor="ctr"/>
          <a:lstStyle/>
          <a:p>
            <a:pPr indent="0" algn="ctr">
              <a:lnSpc>
                <a:spcPct val="100000"/>
              </a:lnSpc>
              <a:defRPr/>
            </a:pPr>
            <a:r>
              <a:rPr lang="en-US" sz="3200" b="1">
                <a:solidFill>
                  <a:srgbClr val="7C3AED"/>
                </a:solidFill>
                <a:latin typeface="Orbitron, monospace"/>
              </a:rPr>
              <a:t>Thank You</a:t>
            </a:r>
            <a:endParaRPr lang="en-US" sz="1100"/>
          </a:p>
        </p:txBody>
      </p:sp>
      <p:sp>
        <p:nvSpPr>
          <p:cNvPr id="11" name="TextBox 11"/>
          <p:cNvSpPr txBox="1"/>
          <p:nvPr/>
        </p:nvSpPr>
        <p:spPr>
          <a:xfrm>
            <a:off x="3048000" y="6096000"/>
            <a:ext cx="10464800" cy="1778000"/>
          </a:xfrm>
          <a:prstGeom prst="rect">
            <a:avLst/>
          </a:prstGeom>
          <a:solidFill>
            <a:srgbClr val="000000">
              <a:alpha val="0"/>
            </a:srgbClr>
          </a:solidFill>
        </p:spPr>
        <p:txBody>
          <a:bodyPr lIns="0" tIns="0" rIns="0" bIns="0" rtlCol="0" anchor="ctr"/>
          <a:lstStyle/>
          <a:p>
            <a:pPr indent="0" algn="ctr">
              <a:lnSpc>
                <a:spcPct val="100000"/>
              </a:lnSpc>
              <a:defRPr/>
            </a:pPr>
            <a:r>
              <a:rPr lang="en-US" sz="2200" b="0">
                <a:solidFill>
                  <a:srgbClr val="C7D2FE"/>
                </a:solidFill>
                <a:latin typeface="&quot;Exo 2&quot;, sans-serif"/>
              </a:rPr>
              <a:t>This AI-powered predictive maintenance system represents a crucial advancement for NASA's deep space exploration capabilities, ensuring mission success and astronaut safety through intelligent autonomous monitoring and failure prevention technologies.</a:t>
            </a:r>
            <a:endParaRPr lang="en-US"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254000" y="254000"/>
            <a:ext cx="15748000" cy="8636000"/>
          </a:xfrm>
          <a:prstGeom prst="rect">
            <a:avLst/>
          </a:prstGeom>
          <a:solidFill>
            <a:srgbClr val="000000">
              <a:alpha val="0"/>
            </a:srgbClr>
          </a:solidFill>
        </p:spPr>
        <p:txBody>
          <a:bodyPr/>
          <a:lstStyle/>
          <a:p>
            <a:endParaRPr lang="en-US"/>
          </a:p>
        </p:txBody>
      </p:sp>
      <p:sp>
        <p:nvSpPr>
          <p:cNvPr id="6" name="AutoShape 6"/>
          <p:cNvSpPr/>
          <p:nvPr/>
        </p:nvSpPr>
        <p:spPr>
          <a:xfrm>
            <a:off x="635000" y="508000"/>
            <a:ext cx="14986000" cy="8128000"/>
          </a:xfrm>
          <a:prstGeom prst="rect">
            <a:avLst/>
          </a:prstGeom>
          <a:solidFill>
            <a:srgbClr val="000000">
              <a:alpha val="0"/>
            </a:srgbClr>
          </a:solidFill>
        </p:spPr>
        <p:txBody>
          <a:bodyPr/>
          <a:lstStyle/>
          <a:p>
            <a:endParaRPr lang="en-US"/>
          </a:p>
        </p:txBody>
      </p:sp>
      <p:sp>
        <p:nvSpPr>
          <p:cNvPr id="7" name="TextBox 7"/>
          <p:cNvSpPr txBox="1"/>
          <p:nvPr/>
        </p:nvSpPr>
        <p:spPr>
          <a:xfrm>
            <a:off x="635000" y="508000"/>
            <a:ext cx="154305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Project Overview</a:t>
            </a:r>
            <a:endParaRPr lang="en-US" sz="1100"/>
          </a:p>
        </p:txBody>
      </p:sp>
      <p:sp>
        <p:nvSpPr>
          <p:cNvPr id="8" name="AutoShape 8"/>
          <p:cNvSpPr/>
          <p:nvPr/>
        </p:nvSpPr>
        <p:spPr>
          <a:xfrm>
            <a:off x="635000" y="1930400"/>
            <a:ext cx="14986000" cy="6705600"/>
          </a:xfrm>
          <a:prstGeom prst="rect">
            <a:avLst/>
          </a:prstGeom>
          <a:solidFill>
            <a:srgbClr val="000000">
              <a:alpha val="0"/>
            </a:srgbClr>
          </a:solidFill>
        </p:spPr>
        <p:txBody>
          <a:bodyPr/>
          <a:lstStyle/>
          <a:p>
            <a:endParaRPr lang="en-US"/>
          </a:p>
        </p:txBody>
      </p:sp>
      <p:sp>
        <p:nvSpPr>
          <p:cNvPr id="9" name="AutoShape 9"/>
          <p:cNvSpPr/>
          <p:nvPr/>
        </p:nvSpPr>
        <p:spPr>
          <a:xfrm>
            <a:off x="635000" y="1930400"/>
            <a:ext cx="9398000" cy="6705600"/>
          </a:xfrm>
          <a:prstGeom prst="rect">
            <a:avLst/>
          </a:prstGeom>
          <a:solidFill>
            <a:srgbClr val="000000">
              <a:alpha val="0"/>
            </a:srgbClr>
          </a:solidFill>
        </p:spPr>
        <p:txBody>
          <a:bodyPr/>
          <a:lstStyle/>
          <a:p>
            <a:endParaRPr lang="en-US"/>
          </a:p>
        </p:txBody>
      </p:sp>
      <p:sp>
        <p:nvSpPr>
          <p:cNvPr id="10" name="AutoShape 10"/>
          <p:cNvSpPr/>
          <p:nvPr/>
        </p:nvSpPr>
        <p:spPr>
          <a:xfrm>
            <a:off x="635000" y="1930400"/>
            <a:ext cx="9398000" cy="2374900"/>
          </a:xfrm>
          <a:prstGeom prst="roundRect">
            <a:avLst>
              <a:gd name="adj" fmla="val 4278"/>
            </a:avLst>
          </a:prstGeom>
          <a:solidFill>
            <a:srgbClr val="7C3AED">
              <a:alpha val="14902"/>
            </a:srgbClr>
          </a:solidFill>
        </p:spPr>
        <p:txBody>
          <a:bodyPr/>
          <a:lstStyle/>
          <a:p>
            <a:endParaRPr lang="en-US"/>
          </a:p>
        </p:txBody>
      </p:sp>
      <p:sp>
        <p:nvSpPr>
          <p:cNvPr id="11" name="TextBox 11"/>
          <p:cNvSpPr txBox="1"/>
          <p:nvPr/>
        </p:nvSpPr>
        <p:spPr>
          <a:xfrm>
            <a:off x="939800" y="2235200"/>
            <a:ext cx="90297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7C3AED"/>
                </a:solidFill>
                <a:latin typeface="Orbitron, monospace"/>
              </a:rPr>
              <a:t>Abstract</a:t>
            </a:r>
            <a:endParaRPr lang="en-US" sz="1100"/>
          </a:p>
        </p:txBody>
      </p:sp>
      <p:sp>
        <p:nvSpPr>
          <p:cNvPr id="12" name="TextBox 12"/>
          <p:cNvSpPr txBox="1"/>
          <p:nvPr/>
        </p:nvSpPr>
        <p:spPr>
          <a:xfrm>
            <a:off x="939800" y="2895600"/>
            <a:ext cx="9029700" cy="1092200"/>
          </a:xfrm>
          <a:prstGeom prst="rect">
            <a:avLst/>
          </a:prstGeom>
          <a:solidFill>
            <a:srgbClr val="000000">
              <a:alpha val="0"/>
            </a:srgbClr>
          </a:solidFill>
        </p:spPr>
        <p:txBody>
          <a:bodyPr lIns="0" tIns="0" rIns="0" bIns="0" rtlCol="0" anchor="ctr"/>
          <a:lstStyle/>
          <a:p>
            <a:pPr indent="0" algn="l">
              <a:lnSpc>
                <a:spcPct val="160000"/>
              </a:lnSpc>
              <a:defRPr/>
            </a:pPr>
            <a:r>
              <a:rPr lang="en-US" sz="1800" b="0">
                <a:solidFill>
                  <a:srgbClr val="C7D2FE"/>
                </a:solidFill>
                <a:latin typeface="&quot;Exo 2&quot;, sans-serif"/>
              </a:rPr>
              <a:t>This project presents a conceptual AI system designed to predict and prevent equipment failures in NASA deep space missions through advanced sensor analytics and machine learning algorithms.</a:t>
            </a:r>
            <a:endParaRPr lang="en-US" sz="1100"/>
          </a:p>
        </p:txBody>
      </p:sp>
      <p:sp>
        <p:nvSpPr>
          <p:cNvPr id="13" name="AutoShape 13"/>
          <p:cNvSpPr/>
          <p:nvPr/>
        </p:nvSpPr>
        <p:spPr>
          <a:xfrm>
            <a:off x="635000" y="4686300"/>
            <a:ext cx="9398000" cy="3937000"/>
          </a:xfrm>
          <a:prstGeom prst="rect">
            <a:avLst/>
          </a:prstGeom>
          <a:solidFill>
            <a:srgbClr val="000000">
              <a:alpha val="0"/>
            </a:srgbClr>
          </a:solidFill>
        </p:spPr>
        <p:txBody>
          <a:bodyPr/>
          <a:lstStyle/>
          <a:p>
            <a:endParaRPr lang="en-US"/>
          </a:p>
        </p:txBody>
      </p:sp>
      <p:sp>
        <p:nvSpPr>
          <p:cNvPr id="14" name="AutoShape 14"/>
          <p:cNvSpPr/>
          <p:nvPr/>
        </p:nvSpPr>
        <p:spPr>
          <a:xfrm>
            <a:off x="635000" y="4686300"/>
            <a:ext cx="4572000" cy="3937000"/>
          </a:xfrm>
          <a:prstGeom prst="roundRect">
            <a:avLst>
              <a:gd name="adj" fmla="val 2580"/>
            </a:avLst>
          </a:prstGeom>
          <a:solidFill>
            <a:srgbClr val="C7D2FE">
              <a:alpha val="9804"/>
            </a:srgbClr>
          </a:solidFill>
        </p:spPr>
        <p:txBody>
          <a:bodyPr/>
          <a:lstStyle/>
          <a:p>
            <a:endParaRPr lang="en-US"/>
          </a:p>
        </p:txBody>
      </p:sp>
      <p:sp>
        <p:nvSpPr>
          <p:cNvPr id="15" name="TextBox 15"/>
          <p:cNvSpPr txBox="1"/>
          <p:nvPr/>
        </p:nvSpPr>
        <p:spPr>
          <a:xfrm>
            <a:off x="889000" y="4953000"/>
            <a:ext cx="4165600" cy="609600"/>
          </a:xfrm>
          <a:prstGeom prst="rect">
            <a:avLst/>
          </a:prstGeom>
          <a:solidFill>
            <a:srgbClr val="000000">
              <a:alpha val="0"/>
            </a:srgbClr>
          </a:solidFill>
        </p:spPr>
        <p:txBody>
          <a:bodyPr lIns="0" tIns="0" rIns="0" bIns="0" rtlCol="0" anchor="ctr"/>
          <a:lstStyle/>
          <a:p>
            <a:pPr indent="0" algn="l">
              <a:lnSpc>
                <a:spcPct val="150000"/>
              </a:lnSpc>
              <a:defRPr/>
            </a:pPr>
            <a:r>
              <a:rPr lang="en-US" sz="3200" b="1">
                <a:solidFill>
                  <a:srgbClr val="7C3AED"/>
                </a:solidFill>
                <a:latin typeface="Orbitron, monospace"/>
              </a:rPr>
              <a:t>01</a:t>
            </a:r>
            <a:endParaRPr lang="en-US" sz="1100"/>
          </a:p>
        </p:txBody>
      </p:sp>
      <p:sp>
        <p:nvSpPr>
          <p:cNvPr id="16" name="TextBox 16"/>
          <p:cNvSpPr txBox="1"/>
          <p:nvPr/>
        </p:nvSpPr>
        <p:spPr>
          <a:xfrm>
            <a:off x="889000" y="5715000"/>
            <a:ext cx="4165600" cy="419100"/>
          </a:xfrm>
          <a:prstGeom prst="rect">
            <a:avLst/>
          </a:prstGeom>
          <a:solidFill>
            <a:srgbClr val="000000">
              <a:alpha val="0"/>
            </a:srgbClr>
          </a:solidFill>
        </p:spPr>
        <p:txBody>
          <a:bodyPr lIns="0" tIns="0" rIns="0" bIns="0" rtlCol="0" anchor="ctr"/>
          <a:lstStyle/>
          <a:p>
            <a:pPr indent="0" algn="l">
              <a:lnSpc>
                <a:spcPct val="150000"/>
              </a:lnSpc>
              <a:defRPr/>
            </a:pPr>
            <a:r>
              <a:rPr lang="en-US" sz="2200" b="1">
                <a:solidFill>
                  <a:srgbClr val="FFFFFF"/>
                </a:solidFill>
                <a:latin typeface="Orbitron, monospace"/>
              </a:rPr>
              <a:t>Core Mission</a:t>
            </a:r>
            <a:endParaRPr lang="en-US" sz="1100"/>
          </a:p>
        </p:txBody>
      </p:sp>
      <p:sp>
        <p:nvSpPr>
          <p:cNvPr id="17" name="TextBox 17"/>
          <p:cNvSpPr txBox="1"/>
          <p:nvPr/>
        </p:nvSpPr>
        <p:spPr>
          <a:xfrm>
            <a:off x="889000" y="6286500"/>
            <a:ext cx="4165600" cy="2082800"/>
          </a:xfrm>
          <a:prstGeom prst="rect">
            <a:avLst/>
          </a:prstGeom>
          <a:solidFill>
            <a:srgbClr val="000000">
              <a:alpha val="0"/>
            </a:srgbClr>
          </a:solidFill>
        </p:spPr>
        <p:txBody>
          <a:bodyPr lIns="0" tIns="0" rIns="0" bIns="0" rtlCol="0" anchor="ctr"/>
          <a:lstStyle/>
          <a:p>
            <a:pPr indent="0" algn="l">
              <a:lnSpc>
                <a:spcPct val="150000"/>
              </a:lnSpc>
              <a:defRPr/>
            </a:pPr>
            <a:r>
              <a:rPr lang="en-US" sz="1800" b="0">
                <a:solidFill>
                  <a:srgbClr val="C7D2FE"/>
                </a:solidFill>
                <a:latin typeface="&quot;Exo 2&quot;, sans-serif"/>
              </a:rPr>
              <a:t>Develop an intelligent predictive maintenance system capable of analyzing real-time spacecraft telemetry data to identify potential failures before they occur, ensuring mission continuity and crew safety.</a:t>
            </a:r>
            <a:endParaRPr lang="en-US" sz="1100"/>
          </a:p>
        </p:txBody>
      </p:sp>
      <p:sp>
        <p:nvSpPr>
          <p:cNvPr id="18" name="AutoShape 18"/>
          <p:cNvSpPr/>
          <p:nvPr/>
        </p:nvSpPr>
        <p:spPr>
          <a:xfrm>
            <a:off x="5461000" y="4686300"/>
            <a:ext cx="4572000" cy="3937000"/>
          </a:xfrm>
          <a:prstGeom prst="roundRect">
            <a:avLst>
              <a:gd name="adj" fmla="val 2580"/>
            </a:avLst>
          </a:prstGeom>
          <a:solidFill>
            <a:srgbClr val="C7D2FE">
              <a:alpha val="9804"/>
            </a:srgbClr>
          </a:solidFill>
        </p:spPr>
        <p:txBody>
          <a:bodyPr/>
          <a:lstStyle/>
          <a:p>
            <a:endParaRPr lang="en-US"/>
          </a:p>
        </p:txBody>
      </p:sp>
      <p:sp>
        <p:nvSpPr>
          <p:cNvPr id="19" name="TextBox 19"/>
          <p:cNvSpPr txBox="1"/>
          <p:nvPr/>
        </p:nvSpPr>
        <p:spPr>
          <a:xfrm>
            <a:off x="5715000" y="4953000"/>
            <a:ext cx="4165600" cy="609600"/>
          </a:xfrm>
          <a:prstGeom prst="rect">
            <a:avLst/>
          </a:prstGeom>
          <a:solidFill>
            <a:srgbClr val="000000">
              <a:alpha val="0"/>
            </a:srgbClr>
          </a:solidFill>
        </p:spPr>
        <p:txBody>
          <a:bodyPr lIns="0" tIns="0" rIns="0" bIns="0" rtlCol="0" anchor="ctr"/>
          <a:lstStyle/>
          <a:p>
            <a:pPr indent="0" algn="l">
              <a:lnSpc>
                <a:spcPct val="150000"/>
              </a:lnSpc>
              <a:defRPr/>
            </a:pPr>
            <a:r>
              <a:rPr lang="en-US" sz="3200" b="1">
                <a:solidFill>
                  <a:srgbClr val="7C3AED"/>
                </a:solidFill>
                <a:latin typeface="Orbitron, monospace"/>
              </a:rPr>
              <a:t>02</a:t>
            </a:r>
            <a:endParaRPr lang="en-US" sz="1100"/>
          </a:p>
        </p:txBody>
      </p:sp>
      <p:sp>
        <p:nvSpPr>
          <p:cNvPr id="20" name="TextBox 20"/>
          <p:cNvSpPr txBox="1"/>
          <p:nvPr/>
        </p:nvSpPr>
        <p:spPr>
          <a:xfrm>
            <a:off x="5715000" y="5715000"/>
            <a:ext cx="4165600" cy="419100"/>
          </a:xfrm>
          <a:prstGeom prst="rect">
            <a:avLst/>
          </a:prstGeom>
          <a:solidFill>
            <a:srgbClr val="000000">
              <a:alpha val="0"/>
            </a:srgbClr>
          </a:solidFill>
        </p:spPr>
        <p:txBody>
          <a:bodyPr lIns="0" tIns="0" rIns="0" bIns="0" rtlCol="0" anchor="ctr"/>
          <a:lstStyle/>
          <a:p>
            <a:pPr indent="0" algn="l">
              <a:lnSpc>
                <a:spcPct val="150000"/>
              </a:lnSpc>
              <a:defRPr/>
            </a:pPr>
            <a:r>
              <a:rPr lang="en-US" sz="2200" b="1">
                <a:solidFill>
                  <a:srgbClr val="FFFFFF"/>
                </a:solidFill>
                <a:latin typeface="Orbitron, monospace"/>
              </a:rPr>
              <a:t>Strategic Value</a:t>
            </a:r>
            <a:endParaRPr lang="en-US" sz="1100"/>
          </a:p>
        </p:txBody>
      </p:sp>
      <p:sp>
        <p:nvSpPr>
          <p:cNvPr id="21" name="TextBox 21"/>
          <p:cNvSpPr txBox="1"/>
          <p:nvPr/>
        </p:nvSpPr>
        <p:spPr>
          <a:xfrm>
            <a:off x="5715000" y="6286500"/>
            <a:ext cx="4165600" cy="2082800"/>
          </a:xfrm>
          <a:prstGeom prst="rect">
            <a:avLst/>
          </a:prstGeom>
          <a:solidFill>
            <a:srgbClr val="000000">
              <a:alpha val="0"/>
            </a:srgbClr>
          </a:solidFill>
        </p:spPr>
        <p:txBody>
          <a:bodyPr lIns="0" tIns="0" rIns="0" bIns="0" rtlCol="0" anchor="ctr"/>
          <a:lstStyle/>
          <a:p>
            <a:pPr indent="0" algn="l">
              <a:lnSpc>
                <a:spcPct val="150000"/>
              </a:lnSpc>
              <a:defRPr/>
            </a:pPr>
            <a:r>
              <a:rPr lang="en-US" sz="1800" b="0">
                <a:solidFill>
                  <a:srgbClr val="C7D2FE"/>
                </a:solidFill>
                <a:latin typeface="&quot;Exo 2&quot;, sans-serif"/>
              </a:rPr>
              <a:t>Address critical challenges in deep space exploration where communication delays and distance make reactive maintenance impossible, requiring autonomous predictive capabilities.</a:t>
            </a:r>
            <a:endParaRPr lang="en-US" sz="1100"/>
          </a:p>
        </p:txBody>
      </p:sp>
      <p:sp>
        <p:nvSpPr>
          <p:cNvPr id="22" name="AutoShape 22"/>
          <p:cNvSpPr/>
          <p:nvPr/>
        </p:nvSpPr>
        <p:spPr>
          <a:xfrm>
            <a:off x="10541000" y="1930400"/>
            <a:ext cx="5080000" cy="6705600"/>
          </a:xfrm>
          <a:prstGeom prst="rect">
            <a:avLst/>
          </a:prstGeom>
          <a:solidFill>
            <a:srgbClr val="000000">
              <a:alpha val="0"/>
            </a:srgbClr>
          </a:solidFill>
        </p:spPr>
        <p:txBody>
          <a:bodyPr/>
          <a:lstStyle/>
          <a:p>
            <a:endParaRPr lang="en-US"/>
          </a:p>
        </p:txBody>
      </p:sp>
      <p:sp>
        <p:nvSpPr>
          <p:cNvPr id="23" name="AutoShape 23"/>
          <p:cNvSpPr/>
          <p:nvPr/>
        </p:nvSpPr>
        <p:spPr>
          <a:xfrm>
            <a:off x="10541000" y="1930400"/>
            <a:ext cx="5080000" cy="3225800"/>
          </a:xfrm>
          <a:prstGeom prst="roundRect">
            <a:avLst>
              <a:gd name="adj" fmla="val 3149"/>
            </a:avLst>
          </a:prstGeom>
          <a:solidFill>
            <a:srgbClr val="000000">
              <a:alpha val="0"/>
            </a:srgbClr>
          </a:solidFill>
          <a:ln w="12700">
            <a:solidFill>
              <a:srgbClr val="7C3AED">
                <a:alpha val="29804"/>
              </a:srgbClr>
            </a:solidFill>
          </a:ln>
        </p:spPr>
        <p:txBody>
          <a:bodyPr/>
          <a:lstStyle/>
          <a:p>
            <a:endParaRPr lang="en-US"/>
          </a:p>
        </p:txBody>
      </p:sp>
      <p:pic>
        <p:nvPicPr>
          <p:cNvPr id="24" name="Picture 24"/>
          <p:cNvPicPr>
            <a:picLocks noChangeAspect="1"/>
          </p:cNvPicPr>
          <p:nvPr/>
        </p:nvPicPr>
        <p:blipFill>
          <a:blip r:embed="rId3"/>
          <a:srcRect l="6000" r="6000"/>
          <a:stretch>
            <a:fillRect/>
          </a:stretch>
        </p:blipFill>
        <p:spPr>
          <a:xfrm>
            <a:off x="10553700" y="1943100"/>
            <a:ext cx="5029200" cy="3175000"/>
          </a:xfrm>
          <a:prstGeom prst="rect">
            <a:avLst/>
          </a:prstGeom>
        </p:spPr>
      </p:pic>
      <p:sp>
        <p:nvSpPr>
          <p:cNvPr id="25" name="AutoShape 25"/>
          <p:cNvSpPr/>
          <p:nvPr/>
        </p:nvSpPr>
        <p:spPr>
          <a:xfrm>
            <a:off x="10541000" y="5410200"/>
            <a:ext cx="5080000" cy="3225800"/>
          </a:xfrm>
          <a:prstGeom prst="roundRect">
            <a:avLst>
              <a:gd name="adj" fmla="val 3149"/>
            </a:avLst>
          </a:prstGeom>
          <a:solidFill>
            <a:srgbClr val="000000">
              <a:alpha val="0"/>
            </a:srgbClr>
          </a:solidFill>
          <a:ln w="12700">
            <a:solidFill>
              <a:srgbClr val="7C3AED">
                <a:alpha val="29804"/>
              </a:srgbClr>
            </a:solidFill>
          </a:ln>
        </p:spPr>
        <p:txBody>
          <a:bodyPr/>
          <a:lstStyle/>
          <a:p>
            <a:endParaRPr lang="en-US"/>
          </a:p>
        </p:txBody>
      </p:sp>
      <p:pic>
        <p:nvPicPr>
          <p:cNvPr id="26" name="Picture 26"/>
          <p:cNvPicPr>
            <a:picLocks noChangeAspect="1"/>
          </p:cNvPicPr>
          <p:nvPr/>
        </p:nvPicPr>
        <p:blipFill>
          <a:blip r:embed="rId4"/>
          <a:srcRect l="6000" r="6000"/>
          <a:stretch>
            <a:fillRect/>
          </a:stretch>
        </p:blipFill>
        <p:spPr>
          <a:xfrm>
            <a:off x="10553700" y="5422900"/>
            <a:ext cx="5029200" cy="3175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508000" y="508000"/>
            <a:ext cx="15240000" cy="8128000"/>
          </a:xfrm>
          <a:prstGeom prst="rect">
            <a:avLst/>
          </a:prstGeom>
          <a:solidFill>
            <a:srgbClr val="000000">
              <a:alpha val="0"/>
            </a:srgbClr>
          </a:solidFill>
          <a:ln w="12700">
            <a:solidFill>
              <a:srgbClr val="7C3AED">
                <a:alpha val="29804"/>
              </a:srgbClr>
            </a:solidFill>
          </a:ln>
        </p:spPr>
        <p:txBody>
          <a:bodyPr/>
          <a:lstStyle/>
          <a:p>
            <a:endParaRPr lang="en-US"/>
          </a:p>
        </p:txBody>
      </p:sp>
      <p:sp>
        <p:nvSpPr>
          <p:cNvPr id="6" name="AutoShape 6"/>
          <p:cNvSpPr/>
          <p:nvPr/>
        </p:nvSpPr>
        <p:spPr>
          <a:xfrm>
            <a:off x="762000" y="635000"/>
            <a:ext cx="14732000" cy="1790700"/>
          </a:xfrm>
          <a:prstGeom prst="rect">
            <a:avLst/>
          </a:prstGeom>
          <a:solidFill>
            <a:srgbClr val="000000">
              <a:alpha val="0"/>
            </a:srgbClr>
          </a:solidFill>
        </p:spPr>
        <p:txBody>
          <a:bodyPr/>
          <a:lstStyle/>
          <a:p>
            <a:endParaRPr lang="en-US"/>
          </a:p>
        </p:txBody>
      </p:sp>
      <p:sp>
        <p:nvSpPr>
          <p:cNvPr id="7" name="TextBox 7"/>
          <p:cNvSpPr txBox="1"/>
          <p:nvPr/>
        </p:nvSpPr>
        <p:spPr>
          <a:xfrm>
            <a:off x="762000" y="635000"/>
            <a:ext cx="151638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Problem Statement</a:t>
            </a:r>
            <a:endParaRPr lang="en-US" sz="1100"/>
          </a:p>
        </p:txBody>
      </p:sp>
      <p:sp>
        <p:nvSpPr>
          <p:cNvPr id="8" name="TextBox 8"/>
          <p:cNvSpPr txBox="1"/>
          <p:nvPr/>
        </p:nvSpPr>
        <p:spPr>
          <a:xfrm>
            <a:off x="762000" y="1739900"/>
            <a:ext cx="15163800" cy="685800"/>
          </a:xfrm>
          <a:prstGeom prst="rect">
            <a:avLst/>
          </a:prstGeom>
          <a:solidFill>
            <a:srgbClr val="000000">
              <a:alpha val="0"/>
            </a:srgbClr>
          </a:solidFill>
        </p:spPr>
        <p:txBody>
          <a:bodyPr lIns="0" tIns="0" rIns="0" bIns="0" rtlCol="0" anchor="ctr"/>
          <a:lstStyle/>
          <a:p>
            <a:pPr indent="0" algn="ctr">
              <a:lnSpc>
                <a:spcPct val="100000"/>
              </a:lnSpc>
              <a:defRPr/>
            </a:pPr>
            <a:r>
              <a:rPr lang="en-US" sz="3600" b="1">
                <a:solidFill>
                  <a:srgbClr val="7C3AED"/>
                </a:solidFill>
                <a:latin typeface="Orbitron, monospace"/>
              </a:rPr>
              <a:t>Critical Challenges in Deep Space Operations</a:t>
            </a:r>
            <a:endParaRPr lang="en-US" sz="1100"/>
          </a:p>
        </p:txBody>
      </p:sp>
      <p:sp>
        <p:nvSpPr>
          <p:cNvPr id="9" name="AutoShape 9"/>
          <p:cNvSpPr/>
          <p:nvPr/>
        </p:nvSpPr>
        <p:spPr>
          <a:xfrm>
            <a:off x="762000" y="2933700"/>
            <a:ext cx="14732000" cy="5575300"/>
          </a:xfrm>
          <a:prstGeom prst="rect">
            <a:avLst/>
          </a:prstGeom>
          <a:solidFill>
            <a:srgbClr val="000000">
              <a:alpha val="0"/>
            </a:srgbClr>
          </a:solidFill>
        </p:spPr>
        <p:txBody>
          <a:bodyPr/>
          <a:lstStyle/>
          <a:p>
            <a:endParaRPr lang="en-US"/>
          </a:p>
        </p:txBody>
      </p:sp>
      <p:sp>
        <p:nvSpPr>
          <p:cNvPr id="10" name="AutoShape 10"/>
          <p:cNvSpPr/>
          <p:nvPr/>
        </p:nvSpPr>
        <p:spPr>
          <a:xfrm>
            <a:off x="762000" y="2933700"/>
            <a:ext cx="6985000" cy="5575300"/>
          </a:xfrm>
          <a:prstGeom prst="rect">
            <a:avLst/>
          </a:prstGeom>
          <a:solidFill>
            <a:srgbClr val="000000">
              <a:alpha val="0"/>
            </a:srgbClr>
          </a:solidFill>
        </p:spPr>
        <p:txBody>
          <a:bodyPr/>
          <a:lstStyle/>
          <a:p>
            <a:endParaRPr lang="en-US"/>
          </a:p>
        </p:txBody>
      </p:sp>
      <p:sp>
        <p:nvSpPr>
          <p:cNvPr id="11" name="TextBox 11"/>
          <p:cNvSpPr txBox="1"/>
          <p:nvPr/>
        </p:nvSpPr>
        <p:spPr>
          <a:xfrm>
            <a:off x="762000" y="2933700"/>
            <a:ext cx="7188200" cy="1778000"/>
          </a:xfrm>
          <a:prstGeom prst="rect">
            <a:avLst/>
          </a:prstGeom>
          <a:solidFill>
            <a:srgbClr val="000000">
              <a:alpha val="0"/>
            </a:srgbClr>
          </a:solidFill>
        </p:spPr>
        <p:txBody>
          <a:bodyPr lIns="0" tIns="0" rIns="0" bIns="0" rtlCol="0" anchor="ctr"/>
          <a:lstStyle/>
          <a:p>
            <a:pPr indent="0" algn="l">
              <a:lnSpc>
                <a:spcPct val="160000"/>
              </a:lnSpc>
              <a:defRPr/>
            </a:pPr>
            <a:r>
              <a:rPr lang="en-US" sz="2200" b="0">
                <a:solidFill>
                  <a:srgbClr val="C7D2FE"/>
                </a:solidFill>
                <a:latin typeface="&quot;Exo 2&quot;, sans-serif"/>
              </a:rPr>
              <a:t>Deep space missions face unprecedented technical challenges where equipment failures can result in mission loss, as demonstrated by recent NASA experiences.</a:t>
            </a:r>
            <a:endParaRPr lang="en-US" sz="1100"/>
          </a:p>
        </p:txBody>
      </p:sp>
      <p:sp>
        <p:nvSpPr>
          <p:cNvPr id="12" name="AutoShape 12"/>
          <p:cNvSpPr/>
          <p:nvPr/>
        </p:nvSpPr>
        <p:spPr>
          <a:xfrm>
            <a:off x="762000" y="5092700"/>
            <a:ext cx="6985000" cy="2819400"/>
          </a:xfrm>
          <a:prstGeom prst="rect">
            <a:avLst/>
          </a:prstGeom>
          <a:solidFill>
            <a:srgbClr val="000000">
              <a:alpha val="0"/>
            </a:srgbClr>
          </a:solidFill>
        </p:spPr>
        <p:txBody>
          <a:bodyPr/>
          <a:lstStyle/>
          <a:p>
            <a:endParaRPr lang="en-US"/>
          </a:p>
        </p:txBody>
      </p:sp>
      <p:sp>
        <p:nvSpPr>
          <p:cNvPr id="13" name="TextBox 13"/>
          <p:cNvSpPr txBox="1"/>
          <p:nvPr/>
        </p:nvSpPr>
        <p:spPr>
          <a:xfrm>
            <a:off x="762000" y="50927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Communication delays up to 20 minutes one-way to Mars prevent real-time troubleshooting</a:t>
            </a:r>
            <a:endParaRPr lang="en-US" sz="1100"/>
          </a:p>
        </p:txBody>
      </p:sp>
      <p:sp>
        <p:nvSpPr>
          <p:cNvPr id="14" name="TextBox 14"/>
          <p:cNvSpPr txBox="1"/>
          <p:nvPr/>
        </p:nvSpPr>
        <p:spPr>
          <a:xfrm>
            <a:off x="762000" y="60325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Recent Starliner mission experienced helium leaks and propulsion system failures in 2024</a:t>
            </a:r>
            <a:endParaRPr lang="en-US" sz="1100"/>
          </a:p>
        </p:txBody>
      </p:sp>
      <p:sp>
        <p:nvSpPr>
          <p:cNvPr id="15" name="TextBox 15"/>
          <p:cNvSpPr txBox="1"/>
          <p:nvPr/>
        </p:nvSpPr>
        <p:spPr>
          <a:xfrm>
            <a:off x="762000" y="69723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Mars Climate Orbiter loss due to undetected anomaly highlights detection importance</a:t>
            </a:r>
            <a:endParaRPr lang="en-US" sz="1100"/>
          </a:p>
        </p:txBody>
      </p:sp>
      <p:sp>
        <p:nvSpPr>
          <p:cNvPr id="16" name="AutoShape 16"/>
          <p:cNvSpPr/>
          <p:nvPr/>
        </p:nvSpPr>
        <p:spPr>
          <a:xfrm>
            <a:off x="8509000" y="2933700"/>
            <a:ext cx="6985000" cy="5575300"/>
          </a:xfrm>
          <a:prstGeom prst="rect">
            <a:avLst/>
          </a:prstGeom>
          <a:solidFill>
            <a:srgbClr val="000000">
              <a:alpha val="0"/>
            </a:srgbClr>
          </a:solidFill>
        </p:spPr>
        <p:txBody>
          <a:bodyPr/>
          <a:lstStyle/>
          <a:p>
            <a:endParaRPr lang="en-US"/>
          </a:p>
        </p:txBody>
      </p:sp>
      <p:sp>
        <p:nvSpPr>
          <p:cNvPr id="17" name="TextBox 17"/>
          <p:cNvSpPr txBox="1"/>
          <p:nvPr/>
        </p:nvSpPr>
        <p:spPr>
          <a:xfrm>
            <a:off x="8509000" y="2933700"/>
            <a:ext cx="7188200" cy="1778000"/>
          </a:xfrm>
          <a:prstGeom prst="rect">
            <a:avLst/>
          </a:prstGeom>
          <a:solidFill>
            <a:srgbClr val="000000">
              <a:alpha val="0"/>
            </a:srgbClr>
          </a:solidFill>
        </p:spPr>
        <p:txBody>
          <a:bodyPr lIns="0" tIns="0" rIns="0" bIns="0" rtlCol="0" anchor="ctr"/>
          <a:lstStyle/>
          <a:p>
            <a:pPr indent="0" algn="l">
              <a:lnSpc>
                <a:spcPct val="160000"/>
              </a:lnSpc>
              <a:defRPr/>
            </a:pPr>
            <a:r>
              <a:rPr lang="en-US" sz="2200" b="0">
                <a:solidFill>
                  <a:srgbClr val="C7D2FE"/>
                </a:solidFill>
                <a:latin typeface="&quot;Exo 2&quot;, sans-serif"/>
              </a:rPr>
              <a:t>Current maintenance approaches are reactive rather than predictive, leading to unexpected failures that compromise mission success and astronaut safety in hostile environments.</a:t>
            </a:r>
            <a:endParaRPr lang="en-US" sz="1100"/>
          </a:p>
        </p:txBody>
      </p:sp>
      <p:sp>
        <p:nvSpPr>
          <p:cNvPr id="18" name="AutoShape 18"/>
          <p:cNvSpPr/>
          <p:nvPr/>
        </p:nvSpPr>
        <p:spPr>
          <a:xfrm>
            <a:off x="8509000" y="5092700"/>
            <a:ext cx="6985000" cy="2819400"/>
          </a:xfrm>
          <a:prstGeom prst="rect">
            <a:avLst/>
          </a:prstGeom>
          <a:solidFill>
            <a:srgbClr val="000000">
              <a:alpha val="0"/>
            </a:srgbClr>
          </a:solidFill>
        </p:spPr>
        <p:txBody>
          <a:bodyPr/>
          <a:lstStyle/>
          <a:p>
            <a:endParaRPr lang="en-US"/>
          </a:p>
        </p:txBody>
      </p:sp>
      <p:sp>
        <p:nvSpPr>
          <p:cNvPr id="19" name="TextBox 19"/>
          <p:cNvSpPr txBox="1"/>
          <p:nvPr/>
        </p:nvSpPr>
        <p:spPr>
          <a:xfrm>
            <a:off x="8509000" y="50927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Limited resupply options for missions beyond Earth orbit require self-sufficiency</a:t>
            </a:r>
            <a:endParaRPr lang="en-US" sz="1100"/>
          </a:p>
        </p:txBody>
      </p:sp>
      <p:sp>
        <p:nvSpPr>
          <p:cNvPr id="20" name="TextBox 20"/>
          <p:cNvSpPr txBox="1"/>
          <p:nvPr/>
        </p:nvSpPr>
        <p:spPr>
          <a:xfrm>
            <a:off x="8509000" y="60325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Equipment failures in deep space cannot be addressed with Earth-based support</a:t>
            </a:r>
            <a:endParaRPr lang="en-US" sz="1100"/>
          </a:p>
        </p:txBody>
      </p:sp>
      <p:sp>
        <p:nvSpPr>
          <p:cNvPr id="21" name="TextBox 21"/>
          <p:cNvSpPr txBox="1"/>
          <p:nvPr/>
        </p:nvSpPr>
        <p:spPr>
          <a:xfrm>
            <a:off x="8509000" y="6972300"/>
            <a:ext cx="7188200" cy="685800"/>
          </a:xfrm>
          <a:prstGeom prst="rect">
            <a:avLst/>
          </a:prstGeom>
          <a:solidFill>
            <a:srgbClr val="000000">
              <a:alpha val="0"/>
            </a:srgbClr>
          </a:solidFill>
        </p:spPr>
        <p:txBody>
          <a:bodyPr lIns="0" tIns="0" rIns="0" bIns="0" rtlCol="0" anchor="ctr"/>
          <a:lstStyle/>
          <a:p>
            <a:pPr indent="317500" algn="l">
              <a:lnSpc>
                <a:spcPct val="150000"/>
              </a:lnSpc>
              <a:defRPr/>
            </a:pPr>
            <a:r>
              <a:rPr lang="en-US" sz="1800" b="1">
                <a:solidFill>
                  <a:srgbClr val="FFFFFF"/>
                </a:solidFill>
                <a:latin typeface="&quot;Exo 2&quot;, sans-serif"/>
              </a:rPr>
              <a:t>Astronaut safety depends on reliable autonomous system health monitoring capabilities</a:t>
            </a:r>
            <a:endParaRPr lang="en-US" sz="1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635000" y="508000"/>
            <a:ext cx="14986000" cy="8128000"/>
          </a:xfrm>
          <a:prstGeom prst="rect">
            <a:avLst/>
          </a:prstGeom>
          <a:solidFill>
            <a:srgbClr val="000000">
              <a:alpha val="0"/>
            </a:srgbClr>
          </a:solidFill>
        </p:spPr>
        <p:txBody>
          <a:bodyPr/>
          <a:lstStyle/>
          <a:p>
            <a:endParaRPr lang="en-US"/>
          </a:p>
        </p:txBody>
      </p:sp>
      <p:sp>
        <p:nvSpPr>
          <p:cNvPr id="6" name="TextBox 6"/>
          <p:cNvSpPr txBox="1"/>
          <p:nvPr/>
        </p:nvSpPr>
        <p:spPr>
          <a:xfrm>
            <a:off x="635000" y="508000"/>
            <a:ext cx="154305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Project Objectives</a:t>
            </a:r>
            <a:endParaRPr lang="en-US" sz="1100"/>
          </a:p>
        </p:txBody>
      </p:sp>
      <p:sp>
        <p:nvSpPr>
          <p:cNvPr id="7" name="AutoShape 7"/>
          <p:cNvSpPr/>
          <p:nvPr/>
        </p:nvSpPr>
        <p:spPr>
          <a:xfrm>
            <a:off x="635000" y="1803400"/>
            <a:ext cx="14986000" cy="7010400"/>
          </a:xfrm>
          <a:prstGeom prst="rect">
            <a:avLst/>
          </a:prstGeom>
          <a:solidFill>
            <a:srgbClr val="000000">
              <a:alpha val="0"/>
            </a:srgbClr>
          </a:solidFill>
        </p:spPr>
        <p:txBody>
          <a:bodyPr/>
          <a:lstStyle/>
          <a:p>
            <a:endParaRPr lang="en-US"/>
          </a:p>
        </p:txBody>
      </p:sp>
      <p:sp>
        <p:nvSpPr>
          <p:cNvPr id="8" name="AutoShape 8"/>
          <p:cNvSpPr/>
          <p:nvPr/>
        </p:nvSpPr>
        <p:spPr>
          <a:xfrm>
            <a:off x="635000" y="1803400"/>
            <a:ext cx="14986000" cy="1981200"/>
          </a:xfrm>
          <a:prstGeom prst="roundRect">
            <a:avLst>
              <a:gd name="adj" fmla="val 5128"/>
            </a:avLst>
          </a:prstGeom>
          <a:solidFill>
            <a:srgbClr val="0F172A">
              <a:alpha val="80000"/>
            </a:srgbClr>
          </a:solidFill>
        </p:spPr>
        <p:txBody>
          <a:bodyPr/>
          <a:lstStyle/>
          <a:p>
            <a:endParaRPr lang="en-US"/>
          </a:p>
        </p:txBody>
      </p:sp>
      <p:sp>
        <p:nvSpPr>
          <p:cNvPr id="9" name="TextBox 9"/>
          <p:cNvSpPr txBox="1"/>
          <p:nvPr/>
        </p:nvSpPr>
        <p:spPr>
          <a:xfrm>
            <a:off x="787400" y="1955800"/>
            <a:ext cx="15100300" cy="533400"/>
          </a:xfrm>
          <a:prstGeom prst="rect">
            <a:avLst/>
          </a:prstGeom>
          <a:solidFill>
            <a:srgbClr val="000000">
              <a:alpha val="0"/>
            </a:srgbClr>
          </a:solidFill>
        </p:spPr>
        <p:txBody>
          <a:bodyPr lIns="0" tIns="0" rIns="0" bIns="0" rtlCol="0" anchor="ctr"/>
          <a:lstStyle/>
          <a:p>
            <a:pPr indent="0" algn="ctr">
              <a:lnSpc>
                <a:spcPct val="100000"/>
              </a:lnSpc>
              <a:defRPr/>
            </a:pPr>
            <a:r>
              <a:rPr lang="en-US" sz="2800" b="1">
                <a:solidFill>
                  <a:srgbClr val="7C3AED"/>
                </a:solidFill>
                <a:latin typeface="Orbitron, monospace"/>
              </a:rPr>
              <a:t>Mission Goals</a:t>
            </a:r>
            <a:endParaRPr lang="en-US" sz="1100"/>
          </a:p>
        </p:txBody>
      </p:sp>
      <p:sp>
        <p:nvSpPr>
          <p:cNvPr id="10" name="TextBox 10"/>
          <p:cNvSpPr txBox="1"/>
          <p:nvPr/>
        </p:nvSpPr>
        <p:spPr>
          <a:xfrm>
            <a:off x="2413000" y="2590800"/>
            <a:ext cx="11772900" cy="685800"/>
          </a:xfrm>
          <a:prstGeom prst="rect">
            <a:avLst/>
          </a:prstGeom>
          <a:solidFill>
            <a:srgbClr val="000000">
              <a:alpha val="0"/>
            </a:srgbClr>
          </a:solidFill>
        </p:spPr>
        <p:txBody>
          <a:bodyPr lIns="0" tIns="0" rIns="0" bIns="0" rtlCol="0" anchor="ctr"/>
          <a:lstStyle/>
          <a:p>
            <a:pPr indent="0" algn="ctr">
              <a:lnSpc>
                <a:spcPct val="100000"/>
              </a:lnSpc>
              <a:defRPr/>
            </a:pPr>
            <a:r>
              <a:rPr lang="en-US" sz="1800" b="0">
                <a:solidFill>
                  <a:srgbClr val="C7D2FE"/>
                </a:solidFill>
                <a:latin typeface="&quot;Exo 2&quot;, sans-serif"/>
              </a:rPr>
              <a:t>Develop an autonomous AI system that ensures spacecraft reliability through predictive analytics and real-time health monitoring for deep space missions.</a:t>
            </a:r>
            <a:endParaRPr lang="en-US" sz="1100"/>
          </a:p>
        </p:txBody>
      </p:sp>
      <p:sp>
        <p:nvSpPr>
          <p:cNvPr id="11" name="AutoShape 11"/>
          <p:cNvSpPr/>
          <p:nvPr/>
        </p:nvSpPr>
        <p:spPr>
          <a:xfrm>
            <a:off x="635000" y="4102100"/>
            <a:ext cx="14986000" cy="2387600"/>
          </a:xfrm>
          <a:prstGeom prst="rect">
            <a:avLst/>
          </a:prstGeom>
          <a:solidFill>
            <a:srgbClr val="000000">
              <a:alpha val="0"/>
            </a:srgbClr>
          </a:solidFill>
        </p:spPr>
        <p:txBody>
          <a:bodyPr/>
          <a:lstStyle/>
          <a:p>
            <a:endParaRPr lang="en-US"/>
          </a:p>
        </p:txBody>
      </p:sp>
      <p:sp>
        <p:nvSpPr>
          <p:cNvPr id="12" name="AutoShape 12"/>
          <p:cNvSpPr/>
          <p:nvPr/>
        </p:nvSpPr>
        <p:spPr>
          <a:xfrm>
            <a:off x="635000" y="4102100"/>
            <a:ext cx="7302500" cy="2387600"/>
          </a:xfrm>
          <a:prstGeom prst="roundRect">
            <a:avLst>
              <a:gd name="adj" fmla="val 4255"/>
            </a:avLst>
          </a:prstGeom>
          <a:solidFill>
            <a:srgbClr val="0F172A">
              <a:alpha val="80000"/>
            </a:srgbClr>
          </a:solidFill>
        </p:spPr>
        <p:txBody>
          <a:bodyPr/>
          <a:lstStyle/>
          <a:p>
            <a:endParaRPr lang="en-US"/>
          </a:p>
        </p:txBody>
      </p:sp>
      <p:sp>
        <p:nvSpPr>
          <p:cNvPr id="13" name="TextBox 13"/>
          <p:cNvSpPr txBox="1"/>
          <p:nvPr/>
        </p:nvSpPr>
        <p:spPr>
          <a:xfrm>
            <a:off x="825500" y="4305300"/>
            <a:ext cx="71120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FFFFFF"/>
                </a:solidFill>
                <a:latin typeface="Orbitron, monospace"/>
              </a:rPr>
              <a:t>Primary Objectives</a:t>
            </a:r>
            <a:endParaRPr lang="en-US" sz="1100"/>
          </a:p>
        </p:txBody>
      </p:sp>
      <p:sp>
        <p:nvSpPr>
          <p:cNvPr id="14" name="AutoShape 14"/>
          <p:cNvSpPr/>
          <p:nvPr/>
        </p:nvSpPr>
        <p:spPr>
          <a:xfrm>
            <a:off x="825500" y="4991100"/>
            <a:ext cx="6896100" cy="1155700"/>
          </a:xfrm>
          <a:prstGeom prst="rect">
            <a:avLst/>
          </a:prstGeom>
          <a:solidFill>
            <a:srgbClr val="000000">
              <a:alpha val="0"/>
            </a:srgbClr>
          </a:solidFill>
        </p:spPr>
        <p:txBody>
          <a:bodyPr/>
          <a:lstStyle/>
          <a:p>
            <a:endParaRPr lang="en-US"/>
          </a:p>
        </p:txBody>
      </p:sp>
      <p:sp>
        <p:nvSpPr>
          <p:cNvPr id="15" name="TextBox 15"/>
          <p:cNvSpPr txBox="1"/>
          <p:nvPr/>
        </p:nvSpPr>
        <p:spPr>
          <a:xfrm>
            <a:off x="825500" y="49911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Predict equipment failures 48-72 hours in advance</a:t>
            </a:r>
            <a:endParaRPr lang="en-US" sz="1100"/>
          </a:p>
        </p:txBody>
      </p:sp>
      <p:sp>
        <p:nvSpPr>
          <p:cNvPr id="16" name="TextBox 16"/>
          <p:cNvSpPr txBox="1"/>
          <p:nvPr/>
        </p:nvSpPr>
        <p:spPr>
          <a:xfrm>
            <a:off x="825500" y="54229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Achieve 95% accuracy in anomaly detection</a:t>
            </a:r>
            <a:endParaRPr lang="en-US" sz="1100"/>
          </a:p>
        </p:txBody>
      </p:sp>
      <p:sp>
        <p:nvSpPr>
          <p:cNvPr id="17" name="TextBox 17"/>
          <p:cNvSpPr txBox="1"/>
          <p:nvPr/>
        </p:nvSpPr>
        <p:spPr>
          <a:xfrm>
            <a:off x="825500" y="58674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Minimize false positive alerts below 5%</a:t>
            </a:r>
            <a:endParaRPr lang="en-US" sz="1100"/>
          </a:p>
        </p:txBody>
      </p:sp>
      <p:sp>
        <p:nvSpPr>
          <p:cNvPr id="18" name="AutoShape 18"/>
          <p:cNvSpPr/>
          <p:nvPr/>
        </p:nvSpPr>
        <p:spPr>
          <a:xfrm>
            <a:off x="8318500" y="4102100"/>
            <a:ext cx="7302500" cy="2387600"/>
          </a:xfrm>
          <a:prstGeom prst="roundRect">
            <a:avLst>
              <a:gd name="adj" fmla="val 4255"/>
            </a:avLst>
          </a:prstGeom>
          <a:solidFill>
            <a:srgbClr val="0F172A">
              <a:alpha val="80000"/>
            </a:srgbClr>
          </a:solidFill>
        </p:spPr>
        <p:txBody>
          <a:bodyPr/>
          <a:lstStyle/>
          <a:p>
            <a:endParaRPr lang="en-US"/>
          </a:p>
        </p:txBody>
      </p:sp>
      <p:sp>
        <p:nvSpPr>
          <p:cNvPr id="19" name="TextBox 19"/>
          <p:cNvSpPr txBox="1"/>
          <p:nvPr/>
        </p:nvSpPr>
        <p:spPr>
          <a:xfrm>
            <a:off x="8509000" y="4305300"/>
            <a:ext cx="71120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FFFFFF"/>
                </a:solidFill>
                <a:latin typeface="Orbitron, monospace"/>
              </a:rPr>
              <a:t>Secondary Objectives</a:t>
            </a:r>
            <a:endParaRPr lang="en-US" sz="1100"/>
          </a:p>
        </p:txBody>
      </p:sp>
      <p:sp>
        <p:nvSpPr>
          <p:cNvPr id="20" name="AutoShape 20"/>
          <p:cNvSpPr/>
          <p:nvPr/>
        </p:nvSpPr>
        <p:spPr>
          <a:xfrm>
            <a:off x="8509000" y="4991100"/>
            <a:ext cx="6896100" cy="1155700"/>
          </a:xfrm>
          <a:prstGeom prst="rect">
            <a:avLst/>
          </a:prstGeom>
          <a:solidFill>
            <a:srgbClr val="000000">
              <a:alpha val="0"/>
            </a:srgbClr>
          </a:solidFill>
        </p:spPr>
        <p:txBody>
          <a:bodyPr/>
          <a:lstStyle/>
          <a:p>
            <a:endParaRPr lang="en-US"/>
          </a:p>
        </p:txBody>
      </p:sp>
      <p:sp>
        <p:nvSpPr>
          <p:cNvPr id="21" name="TextBox 21"/>
          <p:cNvSpPr txBox="1"/>
          <p:nvPr/>
        </p:nvSpPr>
        <p:spPr>
          <a:xfrm>
            <a:off x="8509000" y="49911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Optimize maintenance scheduling for mission efficiency</a:t>
            </a:r>
            <a:endParaRPr lang="en-US" sz="1100"/>
          </a:p>
        </p:txBody>
      </p:sp>
      <p:sp>
        <p:nvSpPr>
          <p:cNvPr id="22" name="TextBox 22"/>
          <p:cNvSpPr txBox="1"/>
          <p:nvPr/>
        </p:nvSpPr>
        <p:spPr>
          <a:xfrm>
            <a:off x="8509000" y="54229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Reduce unexpected system downtime by 80%</a:t>
            </a:r>
            <a:endParaRPr lang="en-US" sz="1100"/>
          </a:p>
        </p:txBody>
      </p:sp>
      <p:sp>
        <p:nvSpPr>
          <p:cNvPr id="23" name="TextBox 23"/>
          <p:cNvSpPr txBox="1"/>
          <p:nvPr/>
        </p:nvSpPr>
        <p:spPr>
          <a:xfrm>
            <a:off x="8509000" y="5867400"/>
            <a:ext cx="7112000" cy="279400"/>
          </a:xfrm>
          <a:prstGeom prst="rect">
            <a:avLst/>
          </a:prstGeom>
          <a:solidFill>
            <a:srgbClr val="000000">
              <a:alpha val="0"/>
            </a:srgbClr>
          </a:solidFill>
        </p:spPr>
        <p:txBody>
          <a:bodyPr lIns="0" tIns="0" rIns="0" bIns="0" rtlCol="0" anchor="ctr"/>
          <a:lstStyle/>
          <a:p>
            <a:pPr indent="254000" algn="l">
              <a:lnSpc>
                <a:spcPct val="140000"/>
              </a:lnSpc>
              <a:defRPr/>
            </a:pPr>
            <a:r>
              <a:rPr lang="en-US" sz="1600" b="0">
                <a:solidFill>
                  <a:srgbClr val="C7D2FE"/>
                </a:solidFill>
                <a:latin typeface="&quot;Exo 2&quot;, sans-serif"/>
              </a:rPr>
              <a:t>Enable autonomous corrective action recommendations</a:t>
            </a:r>
            <a:endParaRPr lang="en-US" sz="1100"/>
          </a:p>
        </p:txBody>
      </p:sp>
      <p:sp>
        <p:nvSpPr>
          <p:cNvPr id="24" name="AutoShape 24"/>
          <p:cNvSpPr/>
          <p:nvPr/>
        </p:nvSpPr>
        <p:spPr>
          <a:xfrm>
            <a:off x="635000" y="6819900"/>
            <a:ext cx="14986000" cy="1981200"/>
          </a:xfrm>
          <a:prstGeom prst="rect">
            <a:avLst/>
          </a:prstGeom>
          <a:solidFill>
            <a:srgbClr val="000000">
              <a:alpha val="0"/>
            </a:srgbClr>
          </a:solidFill>
        </p:spPr>
        <p:txBody>
          <a:bodyPr/>
          <a:lstStyle/>
          <a:p>
            <a:endParaRPr lang="en-US"/>
          </a:p>
        </p:txBody>
      </p:sp>
      <p:sp>
        <p:nvSpPr>
          <p:cNvPr id="25" name="AutoShape 25"/>
          <p:cNvSpPr/>
          <p:nvPr/>
        </p:nvSpPr>
        <p:spPr>
          <a:xfrm>
            <a:off x="635000" y="6819900"/>
            <a:ext cx="4826000" cy="1981200"/>
          </a:xfrm>
          <a:prstGeom prst="roundRect">
            <a:avLst>
              <a:gd name="adj" fmla="val 5128"/>
            </a:avLst>
          </a:prstGeom>
          <a:solidFill>
            <a:srgbClr val="0F172A">
              <a:alpha val="80000"/>
            </a:srgbClr>
          </a:solidFill>
        </p:spPr>
        <p:txBody>
          <a:bodyPr/>
          <a:lstStyle/>
          <a:p>
            <a:endParaRPr lang="en-US"/>
          </a:p>
        </p:txBody>
      </p:sp>
      <p:sp>
        <p:nvSpPr>
          <p:cNvPr id="26" name="TextBox 26"/>
          <p:cNvSpPr txBox="1"/>
          <p:nvPr/>
        </p:nvSpPr>
        <p:spPr>
          <a:xfrm>
            <a:off x="889000" y="7073900"/>
            <a:ext cx="4432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Safety</a:t>
            </a:r>
            <a:endParaRPr lang="en-US" sz="1100"/>
          </a:p>
        </p:txBody>
      </p:sp>
      <p:sp>
        <p:nvSpPr>
          <p:cNvPr id="27" name="TextBox 27"/>
          <p:cNvSpPr txBox="1"/>
          <p:nvPr/>
        </p:nvSpPr>
        <p:spPr>
          <a:xfrm>
            <a:off x="889000" y="7607300"/>
            <a:ext cx="4432300" cy="495300"/>
          </a:xfrm>
          <a:prstGeom prst="rect">
            <a:avLst/>
          </a:prstGeom>
          <a:solidFill>
            <a:srgbClr val="000000">
              <a:alpha val="0"/>
            </a:srgbClr>
          </a:solidFill>
        </p:spPr>
        <p:txBody>
          <a:bodyPr lIns="0" tIns="0" rIns="0" bIns="0" rtlCol="0" anchor="ctr"/>
          <a:lstStyle/>
          <a:p>
            <a:pPr indent="0" algn="ctr">
              <a:lnSpc>
                <a:spcPct val="100000"/>
              </a:lnSpc>
              <a:defRPr/>
            </a:pPr>
            <a:r>
              <a:rPr lang="en-US" sz="1400" b="0">
                <a:solidFill>
                  <a:srgbClr val="C7D2FE"/>
                </a:solidFill>
                <a:latin typeface="&quot;Exo 2&quot;, sans-serif"/>
              </a:rPr>
              <a:t>Ensure astronaut safety through reliable system health monitoring and predictive failure detection</a:t>
            </a:r>
            <a:endParaRPr lang="en-US" sz="1100"/>
          </a:p>
        </p:txBody>
      </p:sp>
      <p:sp>
        <p:nvSpPr>
          <p:cNvPr id="28" name="AutoShape 28"/>
          <p:cNvSpPr/>
          <p:nvPr/>
        </p:nvSpPr>
        <p:spPr>
          <a:xfrm>
            <a:off x="5715000" y="6819900"/>
            <a:ext cx="4826000" cy="1981200"/>
          </a:xfrm>
          <a:prstGeom prst="roundRect">
            <a:avLst>
              <a:gd name="adj" fmla="val 5128"/>
            </a:avLst>
          </a:prstGeom>
          <a:solidFill>
            <a:srgbClr val="0F172A">
              <a:alpha val="80000"/>
            </a:srgbClr>
          </a:solidFill>
        </p:spPr>
        <p:txBody>
          <a:bodyPr/>
          <a:lstStyle/>
          <a:p>
            <a:endParaRPr lang="en-US"/>
          </a:p>
        </p:txBody>
      </p:sp>
      <p:sp>
        <p:nvSpPr>
          <p:cNvPr id="29" name="TextBox 29"/>
          <p:cNvSpPr txBox="1"/>
          <p:nvPr/>
        </p:nvSpPr>
        <p:spPr>
          <a:xfrm>
            <a:off x="5969000" y="7073900"/>
            <a:ext cx="4432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Efficiency</a:t>
            </a:r>
            <a:endParaRPr lang="en-US" sz="1100"/>
          </a:p>
        </p:txBody>
      </p:sp>
      <p:sp>
        <p:nvSpPr>
          <p:cNvPr id="30" name="TextBox 30"/>
          <p:cNvSpPr txBox="1"/>
          <p:nvPr/>
        </p:nvSpPr>
        <p:spPr>
          <a:xfrm>
            <a:off x="5969000" y="7607300"/>
            <a:ext cx="4432300" cy="736600"/>
          </a:xfrm>
          <a:prstGeom prst="rect">
            <a:avLst/>
          </a:prstGeom>
          <a:solidFill>
            <a:srgbClr val="000000">
              <a:alpha val="0"/>
            </a:srgbClr>
          </a:solidFill>
        </p:spPr>
        <p:txBody>
          <a:bodyPr lIns="0" tIns="0" rIns="0" bIns="0" rtlCol="0" anchor="ctr"/>
          <a:lstStyle/>
          <a:p>
            <a:pPr indent="0" algn="ctr">
              <a:lnSpc>
                <a:spcPct val="100000"/>
              </a:lnSpc>
              <a:defRPr/>
            </a:pPr>
            <a:r>
              <a:rPr lang="en-US" sz="1400" b="0">
                <a:solidFill>
                  <a:srgbClr val="C7D2FE"/>
                </a:solidFill>
                <a:latin typeface="&quot;Exo 2&quot;, sans-serif"/>
              </a:rPr>
              <a:t>Maximize mission operational time through optimized maintenance scheduling and resource allocation</a:t>
            </a:r>
            <a:endParaRPr lang="en-US" sz="1100"/>
          </a:p>
        </p:txBody>
      </p:sp>
      <p:sp>
        <p:nvSpPr>
          <p:cNvPr id="31" name="AutoShape 31"/>
          <p:cNvSpPr/>
          <p:nvPr/>
        </p:nvSpPr>
        <p:spPr>
          <a:xfrm>
            <a:off x="10795000" y="6819900"/>
            <a:ext cx="4826000" cy="1981200"/>
          </a:xfrm>
          <a:prstGeom prst="roundRect">
            <a:avLst>
              <a:gd name="adj" fmla="val 5128"/>
            </a:avLst>
          </a:prstGeom>
          <a:solidFill>
            <a:srgbClr val="0F172A">
              <a:alpha val="80000"/>
            </a:srgbClr>
          </a:solidFill>
        </p:spPr>
        <p:txBody>
          <a:bodyPr/>
          <a:lstStyle/>
          <a:p>
            <a:endParaRPr lang="en-US"/>
          </a:p>
        </p:txBody>
      </p:sp>
      <p:sp>
        <p:nvSpPr>
          <p:cNvPr id="32" name="TextBox 32"/>
          <p:cNvSpPr txBox="1"/>
          <p:nvPr/>
        </p:nvSpPr>
        <p:spPr>
          <a:xfrm>
            <a:off x="11049000" y="7073900"/>
            <a:ext cx="4432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Autonomy</a:t>
            </a:r>
            <a:endParaRPr lang="en-US" sz="1100"/>
          </a:p>
        </p:txBody>
      </p:sp>
      <p:sp>
        <p:nvSpPr>
          <p:cNvPr id="33" name="TextBox 33"/>
          <p:cNvSpPr txBox="1"/>
          <p:nvPr/>
        </p:nvSpPr>
        <p:spPr>
          <a:xfrm>
            <a:off x="11049000" y="7607300"/>
            <a:ext cx="4432300" cy="495300"/>
          </a:xfrm>
          <a:prstGeom prst="rect">
            <a:avLst/>
          </a:prstGeom>
          <a:solidFill>
            <a:srgbClr val="000000">
              <a:alpha val="0"/>
            </a:srgbClr>
          </a:solidFill>
        </p:spPr>
        <p:txBody>
          <a:bodyPr lIns="0" tIns="0" rIns="0" bIns="0" rtlCol="0" anchor="ctr"/>
          <a:lstStyle/>
          <a:p>
            <a:pPr indent="0" algn="ctr">
              <a:lnSpc>
                <a:spcPct val="100000"/>
              </a:lnSpc>
              <a:defRPr/>
            </a:pPr>
            <a:r>
              <a:rPr lang="en-US" sz="1400" b="0">
                <a:solidFill>
                  <a:srgbClr val="C7D2FE"/>
                </a:solidFill>
                <a:latin typeface="&quot;Exo 2&quot;, sans-serif"/>
              </a:rPr>
              <a:t>Enable spacecraft self-sufficiency with minimal dependence on Earth-based mission control support</a:t>
            </a:r>
            <a:endParaRPr lang="en-US"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508000" y="508000"/>
            <a:ext cx="15240000" cy="8128000"/>
          </a:xfrm>
          <a:prstGeom prst="rect">
            <a:avLst/>
          </a:prstGeom>
          <a:solidFill>
            <a:srgbClr val="000000">
              <a:alpha val="0"/>
            </a:srgbClr>
          </a:solidFill>
        </p:spPr>
        <p:txBody>
          <a:bodyPr/>
          <a:lstStyle/>
          <a:p>
            <a:endParaRPr lang="en-US"/>
          </a:p>
        </p:txBody>
      </p:sp>
      <p:sp>
        <p:nvSpPr>
          <p:cNvPr id="6" name="TextBox 6"/>
          <p:cNvSpPr txBox="1"/>
          <p:nvPr/>
        </p:nvSpPr>
        <p:spPr>
          <a:xfrm>
            <a:off x="508000" y="508000"/>
            <a:ext cx="156972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AI Technologies</a:t>
            </a:r>
            <a:endParaRPr lang="en-US" sz="1100"/>
          </a:p>
        </p:txBody>
      </p:sp>
      <p:sp>
        <p:nvSpPr>
          <p:cNvPr id="7" name="AutoShape 7"/>
          <p:cNvSpPr/>
          <p:nvPr/>
        </p:nvSpPr>
        <p:spPr>
          <a:xfrm>
            <a:off x="508000" y="1930400"/>
            <a:ext cx="15240000" cy="6705600"/>
          </a:xfrm>
          <a:prstGeom prst="rect">
            <a:avLst/>
          </a:prstGeom>
          <a:solidFill>
            <a:srgbClr val="000000">
              <a:alpha val="0"/>
            </a:srgbClr>
          </a:solidFill>
        </p:spPr>
        <p:txBody>
          <a:bodyPr/>
          <a:lstStyle/>
          <a:p>
            <a:endParaRPr lang="en-US"/>
          </a:p>
        </p:txBody>
      </p:sp>
      <p:sp>
        <p:nvSpPr>
          <p:cNvPr id="8" name="AutoShape 8"/>
          <p:cNvSpPr/>
          <p:nvPr/>
        </p:nvSpPr>
        <p:spPr>
          <a:xfrm>
            <a:off x="508000" y="1930400"/>
            <a:ext cx="4826000" cy="6705600"/>
          </a:xfrm>
          <a:prstGeom prst="rect">
            <a:avLst/>
          </a:prstGeom>
          <a:solidFill>
            <a:srgbClr val="000000">
              <a:alpha val="0"/>
            </a:srgbClr>
          </a:solidFill>
        </p:spPr>
        <p:txBody>
          <a:bodyPr/>
          <a:lstStyle/>
          <a:p>
            <a:endParaRPr lang="en-US"/>
          </a:p>
        </p:txBody>
      </p:sp>
      <p:sp>
        <p:nvSpPr>
          <p:cNvPr id="9" name="AutoShape 9"/>
          <p:cNvSpPr/>
          <p:nvPr/>
        </p:nvSpPr>
        <p:spPr>
          <a:xfrm>
            <a:off x="508000" y="1930400"/>
            <a:ext cx="4826000" cy="3048000"/>
          </a:xfrm>
          <a:prstGeom prst="roundRect">
            <a:avLst>
              <a:gd name="adj" fmla="val 3333"/>
            </a:avLst>
          </a:prstGeom>
          <a:solidFill>
            <a:srgbClr val="000000">
              <a:alpha val="0"/>
            </a:srgbClr>
          </a:solidFill>
          <a:ln w="12700">
            <a:solidFill>
              <a:srgbClr val="7C3AED">
                <a:alpha val="29804"/>
              </a:srgbClr>
            </a:solidFill>
          </a:ln>
        </p:spPr>
        <p:txBody>
          <a:bodyPr/>
          <a:lstStyle/>
          <a:p>
            <a:endParaRPr lang="en-US"/>
          </a:p>
        </p:txBody>
      </p:sp>
      <p:pic>
        <p:nvPicPr>
          <p:cNvPr id="10" name="Picture 10"/>
          <p:cNvPicPr>
            <a:picLocks noChangeAspect="1"/>
          </p:cNvPicPr>
          <p:nvPr/>
        </p:nvPicPr>
        <p:blipFill>
          <a:blip r:embed="rId3"/>
          <a:srcRect l="6000" r="6000"/>
          <a:stretch>
            <a:fillRect/>
          </a:stretch>
        </p:blipFill>
        <p:spPr>
          <a:xfrm>
            <a:off x="520700" y="1943100"/>
            <a:ext cx="4775200" cy="2997200"/>
          </a:xfrm>
          <a:prstGeom prst="rect">
            <a:avLst/>
          </a:prstGeom>
        </p:spPr>
      </p:pic>
      <p:sp>
        <p:nvSpPr>
          <p:cNvPr id="11" name="AutoShape 11"/>
          <p:cNvSpPr/>
          <p:nvPr/>
        </p:nvSpPr>
        <p:spPr>
          <a:xfrm>
            <a:off x="508000" y="5232400"/>
            <a:ext cx="4826000" cy="3048000"/>
          </a:xfrm>
          <a:prstGeom prst="roundRect">
            <a:avLst>
              <a:gd name="adj" fmla="val 3333"/>
            </a:avLst>
          </a:prstGeom>
          <a:solidFill>
            <a:srgbClr val="1E1E3C">
              <a:alpha val="80000"/>
            </a:srgbClr>
          </a:solidFill>
        </p:spPr>
        <p:txBody>
          <a:bodyPr/>
          <a:lstStyle/>
          <a:p>
            <a:endParaRPr lang="en-US"/>
          </a:p>
        </p:txBody>
      </p:sp>
      <p:sp>
        <p:nvSpPr>
          <p:cNvPr id="12" name="TextBox 12"/>
          <p:cNvSpPr txBox="1"/>
          <p:nvPr/>
        </p:nvSpPr>
        <p:spPr>
          <a:xfrm>
            <a:off x="812800" y="5765800"/>
            <a:ext cx="43180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7C3AED"/>
                </a:solidFill>
                <a:latin typeface="Orbitron, monospace"/>
              </a:rPr>
              <a:t>Machine Learning</a:t>
            </a:r>
            <a:endParaRPr lang="en-US" sz="1100"/>
          </a:p>
        </p:txBody>
      </p:sp>
      <p:sp>
        <p:nvSpPr>
          <p:cNvPr id="13" name="TextBox 13"/>
          <p:cNvSpPr txBox="1"/>
          <p:nvPr/>
        </p:nvSpPr>
        <p:spPr>
          <a:xfrm>
            <a:off x="812800" y="6426200"/>
            <a:ext cx="4318000" cy="12954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Supervised learning algorithms trained on historical NASA mission data to classify normal vs. anomalous spacecraft behavior patterns.</a:t>
            </a:r>
            <a:endParaRPr lang="en-US" sz="1100"/>
          </a:p>
        </p:txBody>
      </p:sp>
      <p:sp>
        <p:nvSpPr>
          <p:cNvPr id="14" name="AutoShape 14"/>
          <p:cNvSpPr/>
          <p:nvPr/>
        </p:nvSpPr>
        <p:spPr>
          <a:xfrm>
            <a:off x="5715000" y="1930400"/>
            <a:ext cx="4826000" cy="6705600"/>
          </a:xfrm>
          <a:prstGeom prst="rect">
            <a:avLst/>
          </a:prstGeom>
          <a:solidFill>
            <a:srgbClr val="000000">
              <a:alpha val="0"/>
            </a:srgbClr>
          </a:solidFill>
        </p:spPr>
        <p:txBody>
          <a:bodyPr/>
          <a:lstStyle/>
          <a:p>
            <a:endParaRPr lang="en-US"/>
          </a:p>
        </p:txBody>
      </p:sp>
      <p:sp>
        <p:nvSpPr>
          <p:cNvPr id="15" name="AutoShape 15"/>
          <p:cNvSpPr/>
          <p:nvPr/>
        </p:nvSpPr>
        <p:spPr>
          <a:xfrm>
            <a:off x="5715000" y="5588000"/>
            <a:ext cx="4826000" cy="3048000"/>
          </a:xfrm>
          <a:prstGeom prst="roundRect">
            <a:avLst>
              <a:gd name="adj" fmla="val 3333"/>
            </a:avLst>
          </a:prstGeom>
          <a:solidFill>
            <a:srgbClr val="000000">
              <a:alpha val="0"/>
            </a:srgbClr>
          </a:solidFill>
          <a:ln w="12700">
            <a:solidFill>
              <a:srgbClr val="7C3AED">
                <a:alpha val="29804"/>
              </a:srgbClr>
            </a:solidFill>
          </a:ln>
        </p:spPr>
        <p:txBody>
          <a:bodyPr/>
          <a:lstStyle/>
          <a:p>
            <a:endParaRPr lang="en-US"/>
          </a:p>
        </p:txBody>
      </p:sp>
      <p:pic>
        <p:nvPicPr>
          <p:cNvPr id="16" name="Picture 16"/>
          <p:cNvPicPr>
            <a:picLocks noChangeAspect="1"/>
          </p:cNvPicPr>
          <p:nvPr/>
        </p:nvPicPr>
        <p:blipFill>
          <a:blip r:embed="rId4"/>
          <a:srcRect l="6000" r="6000"/>
          <a:stretch>
            <a:fillRect/>
          </a:stretch>
        </p:blipFill>
        <p:spPr>
          <a:xfrm>
            <a:off x="5727700" y="5600700"/>
            <a:ext cx="4775200" cy="2997200"/>
          </a:xfrm>
          <a:prstGeom prst="rect">
            <a:avLst/>
          </a:prstGeom>
        </p:spPr>
      </p:pic>
      <p:sp>
        <p:nvSpPr>
          <p:cNvPr id="17" name="AutoShape 17"/>
          <p:cNvSpPr/>
          <p:nvPr/>
        </p:nvSpPr>
        <p:spPr>
          <a:xfrm>
            <a:off x="5715000" y="2286000"/>
            <a:ext cx="4826000" cy="3048000"/>
          </a:xfrm>
          <a:prstGeom prst="roundRect">
            <a:avLst>
              <a:gd name="adj" fmla="val 3333"/>
            </a:avLst>
          </a:prstGeom>
          <a:solidFill>
            <a:srgbClr val="1E1E3C">
              <a:alpha val="80000"/>
            </a:srgbClr>
          </a:solidFill>
        </p:spPr>
        <p:txBody>
          <a:bodyPr/>
          <a:lstStyle/>
          <a:p>
            <a:endParaRPr lang="en-US"/>
          </a:p>
        </p:txBody>
      </p:sp>
      <p:sp>
        <p:nvSpPr>
          <p:cNvPr id="18" name="TextBox 18"/>
          <p:cNvSpPr txBox="1"/>
          <p:nvPr/>
        </p:nvSpPr>
        <p:spPr>
          <a:xfrm>
            <a:off x="6019800" y="2819400"/>
            <a:ext cx="43180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7C3AED"/>
                </a:solidFill>
                <a:latin typeface="Orbitron, monospace"/>
              </a:rPr>
              <a:t>Deep Learning</a:t>
            </a:r>
            <a:endParaRPr lang="en-US" sz="1100"/>
          </a:p>
        </p:txBody>
      </p:sp>
      <p:sp>
        <p:nvSpPr>
          <p:cNvPr id="19" name="TextBox 19"/>
          <p:cNvSpPr txBox="1"/>
          <p:nvPr/>
        </p:nvSpPr>
        <p:spPr>
          <a:xfrm>
            <a:off x="6019800" y="3479800"/>
            <a:ext cx="4318000" cy="12954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Neural networks for complex pattern recognition in multi-dimensional sensor data streams from spacecraft subsystems and environmental monitors.</a:t>
            </a:r>
            <a:endParaRPr lang="en-US" sz="1100"/>
          </a:p>
        </p:txBody>
      </p:sp>
      <p:sp>
        <p:nvSpPr>
          <p:cNvPr id="20" name="AutoShape 20"/>
          <p:cNvSpPr/>
          <p:nvPr/>
        </p:nvSpPr>
        <p:spPr>
          <a:xfrm>
            <a:off x="10922000" y="1930400"/>
            <a:ext cx="4826000" cy="6705600"/>
          </a:xfrm>
          <a:prstGeom prst="rect">
            <a:avLst/>
          </a:prstGeom>
          <a:solidFill>
            <a:srgbClr val="000000">
              <a:alpha val="0"/>
            </a:srgbClr>
          </a:solidFill>
        </p:spPr>
        <p:txBody>
          <a:bodyPr/>
          <a:lstStyle/>
          <a:p>
            <a:endParaRPr lang="en-US"/>
          </a:p>
        </p:txBody>
      </p:sp>
      <p:sp>
        <p:nvSpPr>
          <p:cNvPr id="21" name="AutoShape 21"/>
          <p:cNvSpPr/>
          <p:nvPr/>
        </p:nvSpPr>
        <p:spPr>
          <a:xfrm>
            <a:off x="10922000" y="1930400"/>
            <a:ext cx="4826000" cy="3048000"/>
          </a:xfrm>
          <a:prstGeom prst="roundRect">
            <a:avLst>
              <a:gd name="adj" fmla="val 3333"/>
            </a:avLst>
          </a:prstGeom>
          <a:solidFill>
            <a:srgbClr val="000000">
              <a:alpha val="0"/>
            </a:srgbClr>
          </a:solidFill>
          <a:ln w="12700">
            <a:solidFill>
              <a:srgbClr val="7C3AED">
                <a:alpha val="29804"/>
              </a:srgbClr>
            </a:solidFill>
          </a:ln>
        </p:spPr>
        <p:txBody>
          <a:bodyPr/>
          <a:lstStyle/>
          <a:p>
            <a:endParaRPr lang="en-US"/>
          </a:p>
        </p:txBody>
      </p:sp>
      <p:pic>
        <p:nvPicPr>
          <p:cNvPr id="22" name="Picture 22"/>
          <p:cNvPicPr>
            <a:picLocks noChangeAspect="1"/>
          </p:cNvPicPr>
          <p:nvPr/>
        </p:nvPicPr>
        <p:blipFill>
          <a:blip r:embed="rId5"/>
          <a:srcRect l="6000" r="6000"/>
          <a:stretch>
            <a:fillRect/>
          </a:stretch>
        </p:blipFill>
        <p:spPr>
          <a:xfrm>
            <a:off x="10934700" y="1943100"/>
            <a:ext cx="4775200" cy="2997200"/>
          </a:xfrm>
          <a:prstGeom prst="rect">
            <a:avLst/>
          </a:prstGeom>
        </p:spPr>
      </p:pic>
      <p:sp>
        <p:nvSpPr>
          <p:cNvPr id="23" name="AutoShape 23"/>
          <p:cNvSpPr/>
          <p:nvPr/>
        </p:nvSpPr>
        <p:spPr>
          <a:xfrm>
            <a:off x="10922000" y="5232400"/>
            <a:ext cx="4826000" cy="3048000"/>
          </a:xfrm>
          <a:prstGeom prst="roundRect">
            <a:avLst>
              <a:gd name="adj" fmla="val 3333"/>
            </a:avLst>
          </a:prstGeom>
          <a:solidFill>
            <a:srgbClr val="1E1E3C">
              <a:alpha val="80000"/>
            </a:srgbClr>
          </a:solidFill>
        </p:spPr>
        <p:txBody>
          <a:bodyPr/>
          <a:lstStyle/>
          <a:p>
            <a:endParaRPr lang="en-US"/>
          </a:p>
        </p:txBody>
      </p:sp>
      <p:sp>
        <p:nvSpPr>
          <p:cNvPr id="24" name="TextBox 24"/>
          <p:cNvSpPr txBox="1"/>
          <p:nvPr/>
        </p:nvSpPr>
        <p:spPr>
          <a:xfrm>
            <a:off x="11226800" y="5613400"/>
            <a:ext cx="43180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7C3AED"/>
                </a:solidFill>
                <a:latin typeface="Orbitron, monospace"/>
              </a:rPr>
              <a:t>Real-Time Analytics</a:t>
            </a:r>
            <a:endParaRPr lang="en-US" sz="1100"/>
          </a:p>
        </p:txBody>
      </p:sp>
      <p:sp>
        <p:nvSpPr>
          <p:cNvPr id="25" name="TextBox 25"/>
          <p:cNvSpPr txBox="1"/>
          <p:nvPr/>
        </p:nvSpPr>
        <p:spPr>
          <a:xfrm>
            <a:off x="11226800" y="6273800"/>
            <a:ext cx="4318000" cy="16129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Stream processing algorithms for continuous monitoring and immediate anomaly detection with minimal computational overhead on spacecraft systems.</a:t>
            </a:r>
            <a:endParaRPr lang="en-US" sz="1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254000" y="254000"/>
            <a:ext cx="15748000" cy="8636000"/>
          </a:xfrm>
          <a:prstGeom prst="rect">
            <a:avLst/>
          </a:prstGeom>
          <a:solidFill>
            <a:srgbClr val="000000">
              <a:alpha val="0"/>
            </a:srgbClr>
          </a:solidFill>
        </p:spPr>
        <p:txBody>
          <a:bodyPr/>
          <a:lstStyle/>
          <a:p>
            <a:endParaRPr lang="en-US"/>
          </a:p>
        </p:txBody>
      </p:sp>
      <p:sp>
        <p:nvSpPr>
          <p:cNvPr id="6" name="AutoShape 6"/>
          <p:cNvSpPr/>
          <p:nvPr/>
        </p:nvSpPr>
        <p:spPr>
          <a:xfrm>
            <a:off x="762000" y="508000"/>
            <a:ext cx="14732000" cy="8128000"/>
          </a:xfrm>
          <a:prstGeom prst="rect">
            <a:avLst/>
          </a:prstGeom>
          <a:solidFill>
            <a:srgbClr val="000000">
              <a:alpha val="0"/>
            </a:srgbClr>
          </a:solidFill>
        </p:spPr>
        <p:txBody>
          <a:bodyPr/>
          <a:lstStyle/>
          <a:p>
            <a:endParaRPr lang="en-US"/>
          </a:p>
        </p:txBody>
      </p:sp>
      <p:sp>
        <p:nvSpPr>
          <p:cNvPr id="7" name="TextBox 7"/>
          <p:cNvSpPr txBox="1"/>
          <p:nvPr/>
        </p:nvSpPr>
        <p:spPr>
          <a:xfrm>
            <a:off x="762000" y="508000"/>
            <a:ext cx="151638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System Architecture</a:t>
            </a:r>
            <a:endParaRPr lang="en-US" sz="1100"/>
          </a:p>
        </p:txBody>
      </p:sp>
      <p:sp>
        <p:nvSpPr>
          <p:cNvPr id="8" name="AutoShape 8"/>
          <p:cNvSpPr/>
          <p:nvPr/>
        </p:nvSpPr>
        <p:spPr>
          <a:xfrm>
            <a:off x="762000" y="2057400"/>
            <a:ext cx="14732000" cy="6578600"/>
          </a:xfrm>
          <a:prstGeom prst="rect">
            <a:avLst/>
          </a:prstGeom>
          <a:solidFill>
            <a:srgbClr val="000000">
              <a:alpha val="0"/>
            </a:srgbClr>
          </a:solidFill>
        </p:spPr>
        <p:txBody>
          <a:bodyPr/>
          <a:lstStyle/>
          <a:p>
            <a:endParaRPr lang="en-US"/>
          </a:p>
        </p:txBody>
      </p:sp>
      <p:sp>
        <p:nvSpPr>
          <p:cNvPr id="9" name="AutoShape 9"/>
          <p:cNvSpPr/>
          <p:nvPr/>
        </p:nvSpPr>
        <p:spPr>
          <a:xfrm>
            <a:off x="762000" y="2806700"/>
            <a:ext cx="5080000" cy="5080000"/>
          </a:xfrm>
          <a:prstGeom prst="rect">
            <a:avLst/>
          </a:prstGeom>
          <a:solidFill>
            <a:srgbClr val="000000">
              <a:alpha val="0"/>
            </a:srgbClr>
          </a:solidFill>
        </p:spPr>
        <p:txBody>
          <a:bodyPr/>
          <a:lstStyle/>
          <a:p>
            <a:endParaRPr lang="en-US"/>
          </a:p>
        </p:txBody>
      </p:sp>
      <p:sp>
        <p:nvSpPr>
          <p:cNvPr id="10" name="AutoShape 10"/>
          <p:cNvSpPr/>
          <p:nvPr/>
        </p:nvSpPr>
        <p:spPr>
          <a:xfrm>
            <a:off x="762000" y="2806700"/>
            <a:ext cx="5080000" cy="5080000"/>
          </a:xfrm>
          <a:prstGeom prst="roundRect">
            <a:avLst>
              <a:gd name="adj" fmla="val 50000"/>
            </a:avLst>
          </a:prstGeom>
          <a:solidFill>
            <a:srgbClr val="000000">
              <a:alpha val="0"/>
            </a:srgbClr>
          </a:solidFill>
          <a:ln w="25400">
            <a:solidFill>
              <a:srgbClr val="7C3AED">
                <a:alpha val="40000"/>
              </a:srgbClr>
            </a:solidFill>
          </a:ln>
        </p:spPr>
        <p:txBody>
          <a:bodyPr/>
          <a:lstStyle/>
          <a:p>
            <a:endParaRPr lang="en-US"/>
          </a:p>
        </p:txBody>
      </p:sp>
      <p:pic>
        <p:nvPicPr>
          <p:cNvPr id="11" name="Picture 11"/>
          <p:cNvPicPr>
            <a:picLocks noChangeAspect="1"/>
          </p:cNvPicPr>
          <p:nvPr/>
        </p:nvPicPr>
        <p:blipFill>
          <a:blip r:embed="rId3"/>
          <a:srcRect/>
          <a:stretch>
            <a:fillRect/>
          </a:stretch>
        </p:blipFill>
        <p:spPr>
          <a:xfrm>
            <a:off x="1397000" y="3441700"/>
            <a:ext cx="3810000" cy="3810000"/>
          </a:xfrm>
          <a:prstGeom prst="roundRect">
            <a:avLst>
              <a:gd name="adj" fmla="val 50000"/>
            </a:avLst>
          </a:prstGeom>
        </p:spPr>
      </p:pic>
      <p:sp>
        <p:nvSpPr>
          <p:cNvPr id="12" name="TextBox 12"/>
          <p:cNvSpPr txBox="1"/>
          <p:nvPr/>
        </p:nvSpPr>
        <p:spPr>
          <a:xfrm>
            <a:off x="2984500" y="2514600"/>
            <a:ext cx="647700" cy="635000"/>
          </a:xfrm>
          <a:prstGeom prst="roundRect">
            <a:avLst>
              <a:gd name="adj" fmla="val 50000"/>
            </a:avLst>
          </a:prstGeom>
          <a:solidFill>
            <a:srgbClr val="7C3AED"/>
          </a:solidFill>
          <a:ln w="12700">
            <a:solidFill>
              <a:srgbClr val="C7D2FE"/>
            </a:solidFill>
          </a:ln>
        </p:spPr>
        <p:txBody>
          <a:bodyPr lIns="0" tIns="0" rIns="0" bIns="0" rtlCol="0" anchor="ctr"/>
          <a:lstStyle/>
          <a:p>
            <a:pPr indent="0" algn="ctr">
              <a:lnSpc>
                <a:spcPct val="100000"/>
              </a:lnSpc>
              <a:defRPr/>
            </a:pPr>
            <a:r>
              <a:rPr lang="en-US" sz="2000" b="1">
                <a:solidFill>
                  <a:srgbClr val="FFFFFF"/>
                </a:solidFill>
                <a:latin typeface="Orbitron, monospace"/>
              </a:rPr>
              <a:t>1</a:t>
            </a:r>
            <a:endParaRPr lang="en-US" sz="1100"/>
          </a:p>
        </p:txBody>
      </p:sp>
      <p:sp>
        <p:nvSpPr>
          <p:cNvPr id="13" name="TextBox 13"/>
          <p:cNvSpPr txBox="1"/>
          <p:nvPr/>
        </p:nvSpPr>
        <p:spPr>
          <a:xfrm>
            <a:off x="469900" y="6578600"/>
            <a:ext cx="647700" cy="635000"/>
          </a:xfrm>
          <a:prstGeom prst="roundRect">
            <a:avLst>
              <a:gd name="adj" fmla="val 50000"/>
            </a:avLst>
          </a:prstGeom>
          <a:solidFill>
            <a:srgbClr val="7C3AED"/>
          </a:solidFill>
          <a:ln w="12700">
            <a:solidFill>
              <a:srgbClr val="C7D2FE"/>
            </a:solidFill>
          </a:ln>
        </p:spPr>
        <p:txBody>
          <a:bodyPr lIns="0" tIns="0" rIns="0" bIns="0" rtlCol="0" anchor="ctr"/>
          <a:lstStyle/>
          <a:p>
            <a:pPr indent="0" algn="ctr">
              <a:lnSpc>
                <a:spcPct val="100000"/>
              </a:lnSpc>
              <a:defRPr/>
            </a:pPr>
            <a:r>
              <a:rPr lang="en-US" sz="2000" b="1">
                <a:solidFill>
                  <a:srgbClr val="FFFFFF"/>
                </a:solidFill>
                <a:latin typeface="Orbitron, monospace"/>
              </a:rPr>
              <a:t>2</a:t>
            </a:r>
            <a:endParaRPr lang="en-US" sz="1100"/>
          </a:p>
        </p:txBody>
      </p:sp>
      <p:sp>
        <p:nvSpPr>
          <p:cNvPr id="14" name="TextBox 14"/>
          <p:cNvSpPr txBox="1"/>
          <p:nvPr/>
        </p:nvSpPr>
        <p:spPr>
          <a:xfrm>
            <a:off x="5486400" y="6578600"/>
            <a:ext cx="647700" cy="635000"/>
          </a:xfrm>
          <a:prstGeom prst="roundRect">
            <a:avLst>
              <a:gd name="adj" fmla="val 50000"/>
            </a:avLst>
          </a:prstGeom>
          <a:solidFill>
            <a:srgbClr val="7C3AED"/>
          </a:solidFill>
          <a:ln w="12700">
            <a:solidFill>
              <a:srgbClr val="C7D2FE"/>
            </a:solidFill>
          </a:ln>
        </p:spPr>
        <p:txBody>
          <a:bodyPr lIns="0" tIns="0" rIns="0" bIns="0" rtlCol="0" anchor="ctr"/>
          <a:lstStyle/>
          <a:p>
            <a:pPr indent="0" algn="ctr">
              <a:lnSpc>
                <a:spcPct val="100000"/>
              </a:lnSpc>
              <a:defRPr/>
            </a:pPr>
            <a:r>
              <a:rPr lang="en-US" sz="2000" b="1">
                <a:solidFill>
                  <a:srgbClr val="FFFFFF"/>
                </a:solidFill>
                <a:latin typeface="Orbitron, monospace"/>
              </a:rPr>
              <a:t>3</a:t>
            </a:r>
            <a:endParaRPr lang="en-US" sz="1100"/>
          </a:p>
        </p:txBody>
      </p:sp>
      <p:sp>
        <p:nvSpPr>
          <p:cNvPr id="15" name="AutoShape 15"/>
          <p:cNvSpPr/>
          <p:nvPr/>
        </p:nvSpPr>
        <p:spPr>
          <a:xfrm>
            <a:off x="6858000" y="2451100"/>
            <a:ext cx="8636000" cy="5765800"/>
          </a:xfrm>
          <a:prstGeom prst="rect">
            <a:avLst/>
          </a:prstGeom>
          <a:solidFill>
            <a:srgbClr val="000000">
              <a:alpha val="0"/>
            </a:srgbClr>
          </a:solidFill>
        </p:spPr>
        <p:txBody>
          <a:bodyPr/>
          <a:lstStyle/>
          <a:p>
            <a:endParaRPr lang="en-US"/>
          </a:p>
        </p:txBody>
      </p:sp>
      <p:sp>
        <p:nvSpPr>
          <p:cNvPr id="16" name="AutoShape 16"/>
          <p:cNvSpPr/>
          <p:nvPr/>
        </p:nvSpPr>
        <p:spPr>
          <a:xfrm>
            <a:off x="6858000" y="2451100"/>
            <a:ext cx="8636000" cy="1574800"/>
          </a:xfrm>
          <a:prstGeom prst="rect">
            <a:avLst/>
          </a:prstGeom>
          <a:solidFill>
            <a:srgbClr val="000000">
              <a:alpha val="0"/>
            </a:srgbClr>
          </a:solidFill>
        </p:spPr>
        <p:txBody>
          <a:bodyPr/>
          <a:lstStyle/>
          <a:p>
            <a:endParaRPr lang="en-US"/>
          </a:p>
        </p:txBody>
      </p:sp>
      <p:sp>
        <p:nvSpPr>
          <p:cNvPr id="17" name="TextBox 17"/>
          <p:cNvSpPr txBox="1"/>
          <p:nvPr/>
        </p:nvSpPr>
        <p:spPr>
          <a:xfrm>
            <a:off x="6858000" y="2514600"/>
            <a:ext cx="520700" cy="508000"/>
          </a:xfrm>
          <a:prstGeom prst="roundRect">
            <a:avLst>
              <a:gd name="adj" fmla="val 50000"/>
            </a:avLst>
          </a:prstGeom>
          <a:solidFill>
            <a:srgbClr val="7C3AED">
              <a:alpha val="20000"/>
            </a:srgbClr>
          </a:solidFill>
        </p:spPr>
        <p:txBody>
          <a:bodyPr lIns="0" tIns="0" rIns="0" bIns="0" rtlCol="0" anchor="ctr"/>
          <a:lstStyle/>
          <a:p>
            <a:pPr indent="0" algn="ctr">
              <a:lnSpc>
                <a:spcPct val="100000"/>
              </a:lnSpc>
              <a:defRPr/>
            </a:pPr>
            <a:r>
              <a:rPr lang="en-US" sz="1800" b="1">
                <a:solidFill>
                  <a:srgbClr val="7C3AED"/>
                </a:solidFill>
                <a:latin typeface="Orbitron, monospace"/>
              </a:rPr>
              <a:t>1</a:t>
            </a:r>
            <a:endParaRPr lang="en-US" sz="1100"/>
          </a:p>
        </p:txBody>
      </p:sp>
      <p:sp>
        <p:nvSpPr>
          <p:cNvPr id="18" name="AutoShape 18"/>
          <p:cNvSpPr/>
          <p:nvPr/>
        </p:nvSpPr>
        <p:spPr>
          <a:xfrm>
            <a:off x="7620000" y="2451100"/>
            <a:ext cx="7874000" cy="1574800"/>
          </a:xfrm>
          <a:prstGeom prst="rect">
            <a:avLst/>
          </a:prstGeom>
          <a:solidFill>
            <a:srgbClr val="000000">
              <a:alpha val="0"/>
            </a:srgbClr>
          </a:solidFill>
        </p:spPr>
        <p:txBody>
          <a:bodyPr/>
          <a:lstStyle/>
          <a:p>
            <a:endParaRPr lang="en-US"/>
          </a:p>
        </p:txBody>
      </p:sp>
      <p:sp>
        <p:nvSpPr>
          <p:cNvPr id="19" name="TextBox 19"/>
          <p:cNvSpPr txBox="1"/>
          <p:nvPr/>
        </p:nvSpPr>
        <p:spPr>
          <a:xfrm>
            <a:off x="7620000" y="2451100"/>
            <a:ext cx="81026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FFFFFF"/>
                </a:solidFill>
                <a:latin typeface="Orbitron, monospace"/>
              </a:rPr>
              <a:t>Data Collection Layer</a:t>
            </a:r>
            <a:endParaRPr lang="en-US" sz="1100"/>
          </a:p>
        </p:txBody>
      </p:sp>
      <p:sp>
        <p:nvSpPr>
          <p:cNvPr id="20" name="TextBox 20"/>
          <p:cNvSpPr txBox="1"/>
          <p:nvPr/>
        </p:nvSpPr>
        <p:spPr>
          <a:xfrm>
            <a:off x="7620000" y="3060700"/>
            <a:ext cx="8102600" cy="9652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Network of sensors monitoring propulsion, life support, communications, and navigation systems collecting telemetry data at 1Hz sampling rate for comprehensive spacecraft health assessment.</a:t>
            </a:r>
            <a:endParaRPr lang="en-US" sz="1100"/>
          </a:p>
        </p:txBody>
      </p:sp>
      <p:sp>
        <p:nvSpPr>
          <p:cNvPr id="21" name="AutoShape 21"/>
          <p:cNvSpPr/>
          <p:nvPr/>
        </p:nvSpPr>
        <p:spPr>
          <a:xfrm>
            <a:off x="6858000" y="4546600"/>
            <a:ext cx="8636000" cy="1574800"/>
          </a:xfrm>
          <a:prstGeom prst="rect">
            <a:avLst/>
          </a:prstGeom>
          <a:solidFill>
            <a:srgbClr val="000000">
              <a:alpha val="0"/>
            </a:srgbClr>
          </a:solidFill>
        </p:spPr>
        <p:txBody>
          <a:bodyPr/>
          <a:lstStyle/>
          <a:p>
            <a:endParaRPr lang="en-US"/>
          </a:p>
        </p:txBody>
      </p:sp>
      <p:sp>
        <p:nvSpPr>
          <p:cNvPr id="22" name="TextBox 22"/>
          <p:cNvSpPr txBox="1"/>
          <p:nvPr/>
        </p:nvSpPr>
        <p:spPr>
          <a:xfrm>
            <a:off x="6858000" y="4610100"/>
            <a:ext cx="520700" cy="508000"/>
          </a:xfrm>
          <a:prstGeom prst="roundRect">
            <a:avLst>
              <a:gd name="adj" fmla="val 50000"/>
            </a:avLst>
          </a:prstGeom>
          <a:solidFill>
            <a:srgbClr val="7C3AED">
              <a:alpha val="20000"/>
            </a:srgbClr>
          </a:solidFill>
        </p:spPr>
        <p:txBody>
          <a:bodyPr lIns="0" tIns="0" rIns="0" bIns="0" rtlCol="0" anchor="ctr"/>
          <a:lstStyle/>
          <a:p>
            <a:pPr indent="0" algn="ctr">
              <a:lnSpc>
                <a:spcPct val="100000"/>
              </a:lnSpc>
              <a:defRPr/>
            </a:pPr>
            <a:r>
              <a:rPr lang="en-US" sz="1800" b="1">
                <a:solidFill>
                  <a:srgbClr val="7C3AED"/>
                </a:solidFill>
                <a:latin typeface="Orbitron, monospace"/>
              </a:rPr>
              <a:t>2</a:t>
            </a:r>
            <a:endParaRPr lang="en-US" sz="1100"/>
          </a:p>
        </p:txBody>
      </p:sp>
      <p:sp>
        <p:nvSpPr>
          <p:cNvPr id="23" name="AutoShape 23"/>
          <p:cNvSpPr/>
          <p:nvPr/>
        </p:nvSpPr>
        <p:spPr>
          <a:xfrm>
            <a:off x="7620000" y="4546600"/>
            <a:ext cx="7874000" cy="1574800"/>
          </a:xfrm>
          <a:prstGeom prst="rect">
            <a:avLst/>
          </a:prstGeom>
          <a:solidFill>
            <a:srgbClr val="000000">
              <a:alpha val="0"/>
            </a:srgbClr>
          </a:solidFill>
        </p:spPr>
        <p:txBody>
          <a:bodyPr/>
          <a:lstStyle/>
          <a:p>
            <a:endParaRPr lang="en-US"/>
          </a:p>
        </p:txBody>
      </p:sp>
      <p:sp>
        <p:nvSpPr>
          <p:cNvPr id="24" name="TextBox 24"/>
          <p:cNvSpPr txBox="1"/>
          <p:nvPr/>
        </p:nvSpPr>
        <p:spPr>
          <a:xfrm>
            <a:off x="7620000" y="4546600"/>
            <a:ext cx="81026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FFFFFF"/>
                </a:solidFill>
                <a:latin typeface="Orbitron, monospace"/>
              </a:rPr>
              <a:t>AI Processing Engine</a:t>
            </a:r>
            <a:endParaRPr lang="en-US" sz="1100"/>
          </a:p>
        </p:txBody>
      </p:sp>
      <p:sp>
        <p:nvSpPr>
          <p:cNvPr id="25" name="TextBox 25"/>
          <p:cNvSpPr txBox="1"/>
          <p:nvPr/>
        </p:nvSpPr>
        <p:spPr>
          <a:xfrm>
            <a:off x="7620000" y="5156200"/>
            <a:ext cx="8102600" cy="9652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Edge computing unit running machine learning models for real-time anomaly detection, pattern analysis, and predictive algorithms with low latency processing capabilities onboard spacecraft.</a:t>
            </a:r>
            <a:endParaRPr lang="en-US" sz="1100"/>
          </a:p>
        </p:txBody>
      </p:sp>
      <p:sp>
        <p:nvSpPr>
          <p:cNvPr id="26" name="AutoShape 26"/>
          <p:cNvSpPr/>
          <p:nvPr/>
        </p:nvSpPr>
        <p:spPr>
          <a:xfrm>
            <a:off x="6858000" y="6642100"/>
            <a:ext cx="8636000" cy="1574800"/>
          </a:xfrm>
          <a:prstGeom prst="rect">
            <a:avLst/>
          </a:prstGeom>
          <a:solidFill>
            <a:srgbClr val="000000">
              <a:alpha val="0"/>
            </a:srgbClr>
          </a:solidFill>
        </p:spPr>
        <p:txBody>
          <a:bodyPr/>
          <a:lstStyle/>
          <a:p>
            <a:endParaRPr lang="en-US"/>
          </a:p>
        </p:txBody>
      </p:sp>
      <p:sp>
        <p:nvSpPr>
          <p:cNvPr id="27" name="TextBox 27"/>
          <p:cNvSpPr txBox="1"/>
          <p:nvPr/>
        </p:nvSpPr>
        <p:spPr>
          <a:xfrm>
            <a:off x="6858000" y="6705600"/>
            <a:ext cx="520700" cy="508000"/>
          </a:xfrm>
          <a:prstGeom prst="roundRect">
            <a:avLst>
              <a:gd name="adj" fmla="val 50000"/>
            </a:avLst>
          </a:prstGeom>
          <a:solidFill>
            <a:srgbClr val="7C3AED">
              <a:alpha val="20000"/>
            </a:srgbClr>
          </a:solidFill>
        </p:spPr>
        <p:txBody>
          <a:bodyPr lIns="0" tIns="0" rIns="0" bIns="0" rtlCol="0" anchor="ctr"/>
          <a:lstStyle/>
          <a:p>
            <a:pPr indent="0" algn="ctr">
              <a:lnSpc>
                <a:spcPct val="100000"/>
              </a:lnSpc>
              <a:defRPr/>
            </a:pPr>
            <a:r>
              <a:rPr lang="en-US" sz="1800" b="1">
                <a:solidFill>
                  <a:srgbClr val="7C3AED"/>
                </a:solidFill>
                <a:latin typeface="Orbitron, monospace"/>
              </a:rPr>
              <a:t>3</a:t>
            </a:r>
            <a:endParaRPr lang="en-US" sz="1100"/>
          </a:p>
        </p:txBody>
      </p:sp>
      <p:sp>
        <p:nvSpPr>
          <p:cNvPr id="28" name="AutoShape 28"/>
          <p:cNvSpPr/>
          <p:nvPr/>
        </p:nvSpPr>
        <p:spPr>
          <a:xfrm>
            <a:off x="7620000" y="6642100"/>
            <a:ext cx="7874000" cy="1574800"/>
          </a:xfrm>
          <a:prstGeom prst="rect">
            <a:avLst/>
          </a:prstGeom>
          <a:solidFill>
            <a:srgbClr val="000000">
              <a:alpha val="0"/>
            </a:srgbClr>
          </a:solidFill>
        </p:spPr>
        <p:txBody>
          <a:bodyPr/>
          <a:lstStyle/>
          <a:p>
            <a:endParaRPr lang="en-US"/>
          </a:p>
        </p:txBody>
      </p:sp>
      <p:sp>
        <p:nvSpPr>
          <p:cNvPr id="29" name="TextBox 29"/>
          <p:cNvSpPr txBox="1"/>
          <p:nvPr/>
        </p:nvSpPr>
        <p:spPr>
          <a:xfrm>
            <a:off x="7620000" y="6642100"/>
            <a:ext cx="8102600" cy="457200"/>
          </a:xfrm>
          <a:prstGeom prst="rect">
            <a:avLst/>
          </a:prstGeom>
          <a:solidFill>
            <a:srgbClr val="000000">
              <a:alpha val="0"/>
            </a:srgbClr>
          </a:solidFill>
        </p:spPr>
        <p:txBody>
          <a:bodyPr lIns="0" tIns="0" rIns="0" bIns="0" rtlCol="0" anchor="ctr"/>
          <a:lstStyle/>
          <a:p>
            <a:pPr indent="0" algn="l">
              <a:lnSpc>
                <a:spcPct val="150000"/>
              </a:lnSpc>
              <a:defRPr/>
            </a:pPr>
            <a:r>
              <a:rPr lang="en-US" sz="2400" b="1">
                <a:solidFill>
                  <a:srgbClr val="FFFFFF"/>
                </a:solidFill>
                <a:latin typeface="Orbitron, monospace"/>
              </a:rPr>
              <a:t>Decision Support Interface</a:t>
            </a:r>
            <a:endParaRPr lang="en-US" sz="1100"/>
          </a:p>
        </p:txBody>
      </p:sp>
      <p:sp>
        <p:nvSpPr>
          <p:cNvPr id="30" name="TextBox 30"/>
          <p:cNvSpPr txBox="1"/>
          <p:nvPr/>
        </p:nvSpPr>
        <p:spPr>
          <a:xfrm>
            <a:off x="7620000" y="7251700"/>
            <a:ext cx="8102600" cy="9652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C7D2FE"/>
                </a:solidFill>
                <a:latin typeface="&quot;Exo 2&quot;, sans-serif"/>
              </a:rPr>
              <a:t>Automated alert system providing crew with actionable insights, maintenance recommendations, and system health dashboards integrated with spacecraft control interfaces for immediate response capabilities.</a:t>
            </a:r>
            <a:endParaRPr lang="en-US"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254000" y="254000"/>
            <a:ext cx="15748000" cy="8636000"/>
          </a:xfrm>
          <a:prstGeom prst="rect">
            <a:avLst/>
          </a:prstGeom>
          <a:solidFill>
            <a:srgbClr val="000000">
              <a:alpha val="0"/>
            </a:srgbClr>
          </a:solidFill>
        </p:spPr>
        <p:txBody>
          <a:bodyPr/>
          <a:lstStyle/>
          <a:p>
            <a:endParaRPr lang="en-US"/>
          </a:p>
        </p:txBody>
      </p:sp>
      <p:sp>
        <p:nvSpPr>
          <p:cNvPr id="6" name="AutoShape 6"/>
          <p:cNvSpPr/>
          <p:nvPr/>
        </p:nvSpPr>
        <p:spPr>
          <a:xfrm>
            <a:off x="635000" y="508000"/>
            <a:ext cx="14986000" cy="8128000"/>
          </a:xfrm>
          <a:prstGeom prst="rect">
            <a:avLst/>
          </a:prstGeom>
          <a:solidFill>
            <a:srgbClr val="000000">
              <a:alpha val="0"/>
            </a:srgbClr>
          </a:solidFill>
        </p:spPr>
        <p:txBody>
          <a:bodyPr/>
          <a:lstStyle/>
          <a:p>
            <a:endParaRPr lang="en-US"/>
          </a:p>
        </p:txBody>
      </p:sp>
      <p:sp>
        <p:nvSpPr>
          <p:cNvPr id="7" name="TextBox 7"/>
          <p:cNvSpPr txBox="1"/>
          <p:nvPr/>
        </p:nvSpPr>
        <p:spPr>
          <a:xfrm>
            <a:off x="635000" y="508000"/>
            <a:ext cx="15430500" cy="800100"/>
          </a:xfrm>
          <a:prstGeom prst="rect">
            <a:avLst/>
          </a:prstGeom>
          <a:solidFill>
            <a:srgbClr val="000000">
              <a:alpha val="0"/>
            </a:srgbClr>
          </a:solidFill>
        </p:spPr>
        <p:txBody>
          <a:bodyPr lIns="0" tIns="0" rIns="0" bIns="0" rtlCol="0" anchor="ctr"/>
          <a:lstStyle/>
          <a:p>
            <a:pPr indent="0" algn="ctr">
              <a:lnSpc>
                <a:spcPct val="100000"/>
              </a:lnSpc>
              <a:defRPr/>
            </a:pPr>
            <a:r>
              <a:rPr lang="en-US" sz="4200" b="1">
                <a:solidFill>
                  <a:srgbClr val="FFFFFF"/>
                </a:solidFill>
                <a:latin typeface="Orbitron, monospace"/>
              </a:rPr>
              <a:t>NASA Mission Benefits</a:t>
            </a:r>
            <a:endParaRPr lang="en-US" sz="1100"/>
          </a:p>
        </p:txBody>
      </p:sp>
      <p:sp>
        <p:nvSpPr>
          <p:cNvPr id="8" name="AutoShape 8"/>
          <p:cNvSpPr/>
          <p:nvPr/>
        </p:nvSpPr>
        <p:spPr>
          <a:xfrm>
            <a:off x="635000" y="1816100"/>
            <a:ext cx="14986000" cy="6819900"/>
          </a:xfrm>
          <a:prstGeom prst="rect">
            <a:avLst/>
          </a:prstGeom>
          <a:solidFill>
            <a:srgbClr val="000000">
              <a:alpha val="0"/>
            </a:srgbClr>
          </a:solidFill>
        </p:spPr>
        <p:txBody>
          <a:bodyPr/>
          <a:lstStyle/>
          <a:p>
            <a:endParaRPr lang="en-US"/>
          </a:p>
        </p:txBody>
      </p:sp>
      <p:sp>
        <p:nvSpPr>
          <p:cNvPr id="9" name="AutoShape 9"/>
          <p:cNvSpPr/>
          <p:nvPr/>
        </p:nvSpPr>
        <p:spPr>
          <a:xfrm>
            <a:off x="635000" y="1816100"/>
            <a:ext cx="4064000" cy="5588000"/>
          </a:xfrm>
          <a:prstGeom prst="rect">
            <a:avLst/>
          </a:prstGeom>
          <a:solidFill>
            <a:srgbClr val="000000">
              <a:alpha val="0"/>
            </a:srgbClr>
          </a:solidFill>
        </p:spPr>
        <p:txBody>
          <a:bodyPr/>
          <a:lstStyle/>
          <a:p>
            <a:endParaRPr lang="en-US"/>
          </a:p>
        </p:txBody>
      </p:sp>
      <p:sp>
        <p:nvSpPr>
          <p:cNvPr id="10" name="AutoShape 10"/>
          <p:cNvSpPr/>
          <p:nvPr/>
        </p:nvSpPr>
        <p:spPr>
          <a:xfrm>
            <a:off x="635000" y="3340100"/>
            <a:ext cx="4064000" cy="4064000"/>
          </a:xfrm>
          <a:prstGeom prst="roundRect">
            <a:avLst>
              <a:gd name="adj" fmla="val 5000"/>
            </a:avLst>
          </a:prstGeom>
          <a:solidFill>
            <a:srgbClr val="7C3AED">
              <a:alpha val="9804"/>
            </a:srgbClr>
          </a:solidFill>
          <a:ln w="25400">
            <a:solidFill>
              <a:srgbClr val="7C3AED"/>
            </a:solidFill>
          </a:ln>
        </p:spPr>
        <p:txBody>
          <a:bodyPr/>
          <a:lstStyle/>
          <a:p>
            <a:endParaRPr lang="en-US"/>
          </a:p>
        </p:txBody>
      </p:sp>
      <p:pic>
        <p:nvPicPr>
          <p:cNvPr id="11" name="Picture 11"/>
          <p:cNvPicPr>
            <a:picLocks noChangeAspect="1"/>
          </p:cNvPicPr>
          <p:nvPr/>
        </p:nvPicPr>
        <p:blipFill>
          <a:blip r:embed="rId3"/>
          <a:srcRect/>
          <a:stretch>
            <a:fillRect/>
          </a:stretch>
        </p:blipFill>
        <p:spPr>
          <a:xfrm>
            <a:off x="660400" y="3365500"/>
            <a:ext cx="3987800" cy="3987800"/>
          </a:xfrm>
          <a:prstGeom prst="rect">
            <a:avLst/>
          </a:prstGeom>
        </p:spPr>
      </p:pic>
      <p:sp>
        <p:nvSpPr>
          <p:cNvPr id="12" name="AutoShape 12"/>
          <p:cNvSpPr/>
          <p:nvPr/>
        </p:nvSpPr>
        <p:spPr>
          <a:xfrm>
            <a:off x="5461000" y="1816100"/>
            <a:ext cx="10160000" cy="5854700"/>
          </a:xfrm>
          <a:prstGeom prst="rect">
            <a:avLst/>
          </a:prstGeom>
          <a:solidFill>
            <a:srgbClr val="000000">
              <a:alpha val="0"/>
            </a:srgbClr>
          </a:solidFill>
        </p:spPr>
        <p:txBody>
          <a:bodyPr/>
          <a:lstStyle/>
          <a:p>
            <a:endParaRPr lang="en-US"/>
          </a:p>
        </p:txBody>
      </p:sp>
      <p:sp>
        <p:nvSpPr>
          <p:cNvPr id="13" name="AutoShape 13"/>
          <p:cNvSpPr/>
          <p:nvPr/>
        </p:nvSpPr>
        <p:spPr>
          <a:xfrm>
            <a:off x="5461000" y="2070100"/>
            <a:ext cx="10160000" cy="533400"/>
          </a:xfrm>
          <a:prstGeom prst="rect">
            <a:avLst/>
          </a:prstGeom>
          <a:solidFill>
            <a:srgbClr val="000000">
              <a:alpha val="0"/>
            </a:srgbClr>
          </a:solidFill>
        </p:spPr>
        <p:txBody>
          <a:bodyPr/>
          <a:lstStyle/>
          <a:p>
            <a:endParaRPr lang="en-US"/>
          </a:p>
        </p:txBody>
      </p:sp>
      <p:sp>
        <p:nvSpPr>
          <p:cNvPr id="14" name="TextBox 14"/>
          <p:cNvSpPr txBox="1"/>
          <p:nvPr/>
        </p:nvSpPr>
        <p:spPr>
          <a:xfrm>
            <a:off x="6172200" y="2070100"/>
            <a:ext cx="4305300" cy="533400"/>
          </a:xfrm>
          <a:prstGeom prst="rect">
            <a:avLst/>
          </a:prstGeom>
          <a:solidFill>
            <a:srgbClr val="000000">
              <a:alpha val="0"/>
            </a:srgbClr>
          </a:solidFill>
        </p:spPr>
        <p:txBody>
          <a:bodyPr lIns="0" tIns="0" rIns="0" bIns="0" rtlCol="0" anchor="ctr"/>
          <a:lstStyle/>
          <a:p>
            <a:pPr indent="0" algn="l">
              <a:lnSpc>
                <a:spcPct val="150000"/>
              </a:lnSpc>
              <a:defRPr/>
            </a:pPr>
            <a:r>
              <a:rPr lang="en-US" sz="2800" b="1">
                <a:solidFill>
                  <a:srgbClr val="FFFFFF"/>
                </a:solidFill>
                <a:latin typeface="Orbitron, monospace"/>
              </a:rPr>
              <a:t>Strategic Impact</a:t>
            </a:r>
            <a:endParaRPr lang="en-US" sz="1100"/>
          </a:p>
        </p:txBody>
      </p:sp>
      <p:sp>
        <p:nvSpPr>
          <p:cNvPr id="15" name="AutoShape 15"/>
          <p:cNvSpPr/>
          <p:nvPr/>
        </p:nvSpPr>
        <p:spPr>
          <a:xfrm>
            <a:off x="5461000" y="2984500"/>
            <a:ext cx="10160000" cy="2082800"/>
          </a:xfrm>
          <a:prstGeom prst="roundRect">
            <a:avLst>
              <a:gd name="adj" fmla="val 4878"/>
            </a:avLst>
          </a:prstGeom>
          <a:solidFill>
            <a:srgbClr val="C7D2FE">
              <a:alpha val="7843"/>
            </a:srgbClr>
          </a:solidFill>
        </p:spPr>
        <p:txBody>
          <a:bodyPr/>
          <a:lstStyle/>
          <a:p>
            <a:endParaRPr lang="en-US"/>
          </a:p>
        </p:txBody>
      </p:sp>
      <p:sp>
        <p:nvSpPr>
          <p:cNvPr id="16" name="TextBox 16"/>
          <p:cNvSpPr txBox="1"/>
          <p:nvPr/>
        </p:nvSpPr>
        <p:spPr>
          <a:xfrm>
            <a:off x="5816600" y="3289300"/>
            <a:ext cx="9766300" cy="342900"/>
          </a:xfrm>
          <a:prstGeom prst="rect">
            <a:avLst/>
          </a:prstGeom>
          <a:solidFill>
            <a:srgbClr val="000000">
              <a:alpha val="0"/>
            </a:srgbClr>
          </a:solidFill>
        </p:spPr>
        <p:txBody>
          <a:bodyPr lIns="0" tIns="0" rIns="0" bIns="0" rtlCol="0" anchor="ctr"/>
          <a:lstStyle/>
          <a:p>
            <a:pPr indent="0" algn="l">
              <a:lnSpc>
                <a:spcPct val="150000"/>
              </a:lnSpc>
              <a:defRPr/>
            </a:pPr>
            <a:r>
              <a:rPr lang="en-US" sz="1800" b="1">
                <a:solidFill>
                  <a:srgbClr val="C7D2FE"/>
                </a:solidFill>
                <a:latin typeface="Orbitron, monospace"/>
              </a:rPr>
              <a:t>Cost Savings</a:t>
            </a:r>
            <a:endParaRPr lang="en-US" sz="1100"/>
          </a:p>
        </p:txBody>
      </p:sp>
      <p:sp>
        <p:nvSpPr>
          <p:cNvPr id="17" name="TextBox 17"/>
          <p:cNvSpPr txBox="1"/>
          <p:nvPr/>
        </p:nvSpPr>
        <p:spPr>
          <a:xfrm>
            <a:off x="5816600" y="3784600"/>
            <a:ext cx="9766300" cy="9652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E2E8F0"/>
                </a:solidFill>
                <a:latin typeface="&quot;Exo 2&quot;, sans-serif"/>
              </a:rPr>
              <a:t>Reduce mission costs by up to 40% through prevention of catastrophic failures, optimized maintenance scheduling, and extended equipment lifecycle enabling more ambitious exploration objectives within budget constraints.</a:t>
            </a:r>
            <a:endParaRPr lang="en-US" sz="1100"/>
          </a:p>
        </p:txBody>
      </p:sp>
      <p:sp>
        <p:nvSpPr>
          <p:cNvPr id="18" name="AutoShape 18"/>
          <p:cNvSpPr/>
          <p:nvPr/>
        </p:nvSpPr>
        <p:spPr>
          <a:xfrm>
            <a:off x="5461000" y="5321300"/>
            <a:ext cx="10160000" cy="2082800"/>
          </a:xfrm>
          <a:prstGeom prst="roundRect">
            <a:avLst>
              <a:gd name="adj" fmla="val 4878"/>
            </a:avLst>
          </a:prstGeom>
          <a:solidFill>
            <a:srgbClr val="C7D2FE">
              <a:alpha val="7843"/>
            </a:srgbClr>
          </a:solidFill>
        </p:spPr>
        <p:txBody>
          <a:bodyPr/>
          <a:lstStyle/>
          <a:p>
            <a:endParaRPr lang="en-US"/>
          </a:p>
        </p:txBody>
      </p:sp>
      <p:sp>
        <p:nvSpPr>
          <p:cNvPr id="19" name="TextBox 19"/>
          <p:cNvSpPr txBox="1"/>
          <p:nvPr/>
        </p:nvSpPr>
        <p:spPr>
          <a:xfrm>
            <a:off x="5816600" y="5638800"/>
            <a:ext cx="9766300" cy="342900"/>
          </a:xfrm>
          <a:prstGeom prst="rect">
            <a:avLst/>
          </a:prstGeom>
          <a:solidFill>
            <a:srgbClr val="000000">
              <a:alpha val="0"/>
            </a:srgbClr>
          </a:solidFill>
        </p:spPr>
        <p:txBody>
          <a:bodyPr lIns="0" tIns="0" rIns="0" bIns="0" rtlCol="0" anchor="ctr"/>
          <a:lstStyle/>
          <a:p>
            <a:pPr indent="0" algn="l">
              <a:lnSpc>
                <a:spcPct val="150000"/>
              </a:lnSpc>
              <a:defRPr/>
            </a:pPr>
            <a:r>
              <a:rPr lang="en-US" sz="1800" b="1">
                <a:solidFill>
                  <a:srgbClr val="C7D2FE"/>
                </a:solidFill>
                <a:latin typeface="Orbitron, monospace"/>
              </a:rPr>
              <a:t>Mission Success</a:t>
            </a:r>
            <a:endParaRPr lang="en-US" sz="1100"/>
          </a:p>
        </p:txBody>
      </p:sp>
      <p:sp>
        <p:nvSpPr>
          <p:cNvPr id="20" name="TextBox 20"/>
          <p:cNvSpPr txBox="1"/>
          <p:nvPr/>
        </p:nvSpPr>
        <p:spPr>
          <a:xfrm>
            <a:off x="5816600" y="6134100"/>
            <a:ext cx="9766300" cy="9652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E2E8F0"/>
                </a:solidFill>
                <a:latin typeface="&quot;Exo 2&quot;, sans-serif"/>
              </a:rPr>
              <a:t>Align with NASA's 2040 AI Track initiative to enhance autonomous decision-making capabilities, supporting Artemis lunar missions and future Mars exploration with reliable predictive maintenance systems.</a:t>
            </a:r>
            <a:endParaRPr lang="en-US" sz="11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TextBox 5"/>
          <p:cNvSpPr txBox="1"/>
          <p:nvPr/>
        </p:nvSpPr>
        <p:spPr>
          <a:xfrm>
            <a:off x="0" y="0"/>
            <a:ext cx="16738600" cy="1574800"/>
          </a:xfrm>
          <a:prstGeom prst="rect">
            <a:avLst/>
          </a:prstGeom>
          <a:solidFill>
            <a:srgbClr val="000000">
              <a:alpha val="0"/>
            </a:srgbClr>
          </a:solidFill>
        </p:spPr>
        <p:txBody>
          <a:bodyPr lIns="0" tIns="0" rIns="0" bIns="0" rtlCol="0" anchor="ctr"/>
          <a:lstStyle/>
          <a:p>
            <a:pPr indent="762000" algn="ctr">
              <a:lnSpc>
                <a:spcPct val="100000"/>
              </a:lnSpc>
              <a:defRPr/>
            </a:pPr>
            <a:r>
              <a:rPr lang="en-US" sz="3600" b="1">
                <a:solidFill>
                  <a:srgbClr val="FFFFFF"/>
                </a:solidFill>
                <a:latin typeface="Orbitron, monospace"/>
              </a:rPr>
              <a:t>Testing &amp; Evaluation</a:t>
            </a:r>
            <a:endParaRPr lang="en-US" sz="1100"/>
          </a:p>
        </p:txBody>
      </p:sp>
      <p:sp>
        <p:nvSpPr>
          <p:cNvPr id="6" name="AutoShape 6"/>
          <p:cNvSpPr/>
          <p:nvPr/>
        </p:nvSpPr>
        <p:spPr>
          <a:xfrm>
            <a:off x="0" y="1574800"/>
            <a:ext cx="16256000" cy="7835900"/>
          </a:xfrm>
          <a:prstGeom prst="rect">
            <a:avLst/>
          </a:prstGeom>
          <a:solidFill>
            <a:srgbClr val="000000">
              <a:alpha val="0"/>
            </a:srgbClr>
          </a:solidFill>
        </p:spPr>
        <p:txBody>
          <a:bodyPr/>
          <a:lstStyle/>
          <a:p>
            <a:endParaRPr lang="en-US"/>
          </a:p>
        </p:txBody>
      </p:sp>
      <p:sp>
        <p:nvSpPr>
          <p:cNvPr id="7" name="AutoShape 7"/>
          <p:cNvSpPr/>
          <p:nvPr/>
        </p:nvSpPr>
        <p:spPr>
          <a:xfrm>
            <a:off x="762000" y="1574800"/>
            <a:ext cx="8839200" cy="7327900"/>
          </a:xfrm>
          <a:prstGeom prst="rect">
            <a:avLst/>
          </a:prstGeom>
          <a:solidFill>
            <a:srgbClr val="000000">
              <a:alpha val="0"/>
            </a:srgbClr>
          </a:solidFill>
        </p:spPr>
        <p:txBody>
          <a:bodyPr/>
          <a:lstStyle/>
          <a:p>
            <a:endParaRPr lang="en-US"/>
          </a:p>
        </p:txBody>
      </p:sp>
      <p:sp>
        <p:nvSpPr>
          <p:cNvPr id="8" name="TextBox 8"/>
          <p:cNvSpPr txBox="1"/>
          <p:nvPr/>
        </p:nvSpPr>
        <p:spPr>
          <a:xfrm>
            <a:off x="762000" y="1574800"/>
            <a:ext cx="8572500" cy="533400"/>
          </a:xfrm>
          <a:prstGeom prst="rect">
            <a:avLst/>
          </a:prstGeom>
          <a:solidFill>
            <a:srgbClr val="000000">
              <a:alpha val="0"/>
            </a:srgbClr>
          </a:solidFill>
        </p:spPr>
        <p:txBody>
          <a:bodyPr lIns="0" tIns="0" rIns="0" bIns="0" rtlCol="0" anchor="ctr"/>
          <a:lstStyle/>
          <a:p>
            <a:pPr indent="0" algn="l">
              <a:lnSpc>
                <a:spcPct val="150000"/>
              </a:lnSpc>
              <a:defRPr/>
            </a:pPr>
            <a:r>
              <a:rPr lang="en-US" sz="2800" b="1">
                <a:solidFill>
                  <a:srgbClr val="7C3AED"/>
                </a:solidFill>
                <a:latin typeface="Orbitron, monospace"/>
              </a:rPr>
              <a:t>Validation Methodology</a:t>
            </a:r>
            <a:endParaRPr lang="en-US" sz="1100"/>
          </a:p>
        </p:txBody>
      </p:sp>
      <p:sp>
        <p:nvSpPr>
          <p:cNvPr id="9" name="AutoShape 9"/>
          <p:cNvSpPr/>
          <p:nvPr/>
        </p:nvSpPr>
        <p:spPr>
          <a:xfrm>
            <a:off x="762000" y="2489200"/>
            <a:ext cx="8331200" cy="1828800"/>
          </a:xfrm>
          <a:prstGeom prst="rect">
            <a:avLst/>
          </a:prstGeom>
          <a:solidFill>
            <a:srgbClr val="000000">
              <a:alpha val="0"/>
            </a:srgbClr>
          </a:solidFill>
        </p:spPr>
        <p:txBody>
          <a:bodyPr/>
          <a:lstStyle/>
          <a:p>
            <a:endParaRPr lang="en-US"/>
          </a:p>
        </p:txBody>
      </p:sp>
      <p:sp>
        <p:nvSpPr>
          <p:cNvPr id="10" name="TextBox 10"/>
          <p:cNvSpPr txBox="1"/>
          <p:nvPr/>
        </p:nvSpPr>
        <p:spPr>
          <a:xfrm>
            <a:off x="762000" y="2489200"/>
            <a:ext cx="8572500" cy="381000"/>
          </a:xfrm>
          <a:prstGeom prst="rect">
            <a:avLst/>
          </a:prstGeom>
          <a:solidFill>
            <a:srgbClr val="000000">
              <a:alpha val="0"/>
            </a:srgbClr>
          </a:solidFill>
        </p:spPr>
        <p:txBody>
          <a:bodyPr lIns="0" tIns="0" rIns="0" bIns="0" rtlCol="0" anchor="ctr"/>
          <a:lstStyle/>
          <a:p>
            <a:pPr indent="0" algn="l">
              <a:lnSpc>
                <a:spcPct val="150000"/>
              </a:lnSpc>
              <a:defRPr/>
            </a:pPr>
            <a:r>
              <a:rPr lang="en-US" sz="2000" b="1">
                <a:solidFill>
                  <a:srgbClr val="C7D2FE"/>
                </a:solidFill>
                <a:latin typeface="Orbitron, monospace"/>
              </a:rPr>
              <a:t>Simulation Testing Phase</a:t>
            </a:r>
            <a:endParaRPr lang="en-US" sz="1100"/>
          </a:p>
        </p:txBody>
      </p:sp>
      <p:sp>
        <p:nvSpPr>
          <p:cNvPr id="11" name="TextBox 11"/>
          <p:cNvSpPr txBox="1"/>
          <p:nvPr/>
        </p:nvSpPr>
        <p:spPr>
          <a:xfrm>
            <a:off x="762000" y="3022600"/>
            <a:ext cx="8572500" cy="12954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94A3B8"/>
                </a:solidFill>
                <a:latin typeface="&quot;Exo 2&quot;, sans-serif"/>
              </a:rPr>
              <a:t>Utilize NASA's HERA (Human Exploration Research Analog) facility and ISS data to test AI models under controlled conditions. Validate system performance using historical spacecraft telemetry data from successful and failed missions to ensure robust anomaly detection capabilities.</a:t>
            </a:r>
            <a:endParaRPr lang="en-US" sz="1100"/>
          </a:p>
        </p:txBody>
      </p:sp>
      <p:sp>
        <p:nvSpPr>
          <p:cNvPr id="12" name="AutoShape 12"/>
          <p:cNvSpPr/>
          <p:nvPr/>
        </p:nvSpPr>
        <p:spPr>
          <a:xfrm>
            <a:off x="762000" y="4622800"/>
            <a:ext cx="8331200" cy="1828800"/>
          </a:xfrm>
          <a:prstGeom prst="rect">
            <a:avLst/>
          </a:prstGeom>
          <a:solidFill>
            <a:srgbClr val="000000">
              <a:alpha val="0"/>
            </a:srgbClr>
          </a:solidFill>
        </p:spPr>
        <p:txBody>
          <a:bodyPr/>
          <a:lstStyle/>
          <a:p>
            <a:endParaRPr lang="en-US"/>
          </a:p>
        </p:txBody>
      </p:sp>
      <p:sp>
        <p:nvSpPr>
          <p:cNvPr id="13" name="TextBox 13"/>
          <p:cNvSpPr txBox="1"/>
          <p:nvPr/>
        </p:nvSpPr>
        <p:spPr>
          <a:xfrm>
            <a:off x="762000" y="4622800"/>
            <a:ext cx="8572500" cy="381000"/>
          </a:xfrm>
          <a:prstGeom prst="rect">
            <a:avLst/>
          </a:prstGeom>
          <a:solidFill>
            <a:srgbClr val="000000">
              <a:alpha val="0"/>
            </a:srgbClr>
          </a:solidFill>
        </p:spPr>
        <p:txBody>
          <a:bodyPr lIns="0" tIns="0" rIns="0" bIns="0" rtlCol="0" anchor="ctr"/>
          <a:lstStyle/>
          <a:p>
            <a:pPr indent="0" algn="l">
              <a:lnSpc>
                <a:spcPct val="150000"/>
              </a:lnSpc>
              <a:defRPr/>
            </a:pPr>
            <a:r>
              <a:rPr lang="en-US" sz="2000" b="1">
                <a:solidFill>
                  <a:srgbClr val="C7D2FE"/>
                </a:solidFill>
                <a:latin typeface="Orbitron, monospace"/>
              </a:rPr>
              <a:t>Hardware Integration Testing</a:t>
            </a:r>
            <a:endParaRPr lang="en-US" sz="1100"/>
          </a:p>
        </p:txBody>
      </p:sp>
      <p:sp>
        <p:nvSpPr>
          <p:cNvPr id="14" name="TextBox 14"/>
          <p:cNvSpPr txBox="1"/>
          <p:nvPr/>
        </p:nvSpPr>
        <p:spPr>
          <a:xfrm>
            <a:off x="762000" y="5156200"/>
            <a:ext cx="8572500" cy="12954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94A3B8"/>
                </a:solidFill>
                <a:latin typeface="&quot;Exo 2&quot;, sans-serif"/>
              </a:rPr>
              <a:t>Deploy prototype system on International Space Station for real-world validation of AI algorithms and edge computing performance. Conduct comprehensive stress testing of sensor networks and processing units under actual space environmental conditions including radiation exposure.</a:t>
            </a:r>
            <a:endParaRPr lang="en-US" sz="1100"/>
          </a:p>
        </p:txBody>
      </p:sp>
      <p:sp>
        <p:nvSpPr>
          <p:cNvPr id="15" name="AutoShape 15"/>
          <p:cNvSpPr/>
          <p:nvPr/>
        </p:nvSpPr>
        <p:spPr>
          <a:xfrm>
            <a:off x="762000" y="6756400"/>
            <a:ext cx="8331200" cy="1828800"/>
          </a:xfrm>
          <a:prstGeom prst="rect">
            <a:avLst/>
          </a:prstGeom>
          <a:solidFill>
            <a:srgbClr val="000000">
              <a:alpha val="0"/>
            </a:srgbClr>
          </a:solidFill>
        </p:spPr>
        <p:txBody>
          <a:bodyPr/>
          <a:lstStyle/>
          <a:p>
            <a:endParaRPr lang="en-US"/>
          </a:p>
        </p:txBody>
      </p:sp>
      <p:sp>
        <p:nvSpPr>
          <p:cNvPr id="16" name="TextBox 16"/>
          <p:cNvSpPr txBox="1"/>
          <p:nvPr/>
        </p:nvSpPr>
        <p:spPr>
          <a:xfrm>
            <a:off x="762000" y="6756400"/>
            <a:ext cx="8572500" cy="381000"/>
          </a:xfrm>
          <a:prstGeom prst="rect">
            <a:avLst/>
          </a:prstGeom>
          <a:solidFill>
            <a:srgbClr val="000000">
              <a:alpha val="0"/>
            </a:srgbClr>
          </a:solidFill>
        </p:spPr>
        <p:txBody>
          <a:bodyPr lIns="0" tIns="0" rIns="0" bIns="0" rtlCol="0" anchor="ctr"/>
          <a:lstStyle/>
          <a:p>
            <a:pPr indent="0" algn="l">
              <a:lnSpc>
                <a:spcPct val="150000"/>
              </a:lnSpc>
              <a:defRPr/>
            </a:pPr>
            <a:r>
              <a:rPr lang="en-US" sz="2000" b="1">
                <a:solidFill>
                  <a:srgbClr val="C7D2FE"/>
                </a:solidFill>
                <a:latin typeface="Orbitron, monospace"/>
              </a:rPr>
              <a:t>Performance Metrics Evaluation</a:t>
            </a:r>
            <a:endParaRPr lang="en-US" sz="1100"/>
          </a:p>
        </p:txBody>
      </p:sp>
      <p:sp>
        <p:nvSpPr>
          <p:cNvPr id="17" name="TextBox 17"/>
          <p:cNvSpPr txBox="1"/>
          <p:nvPr/>
        </p:nvSpPr>
        <p:spPr>
          <a:xfrm>
            <a:off x="762000" y="7289800"/>
            <a:ext cx="8572500" cy="1295400"/>
          </a:xfrm>
          <a:prstGeom prst="rect">
            <a:avLst/>
          </a:prstGeom>
          <a:solidFill>
            <a:srgbClr val="000000">
              <a:alpha val="0"/>
            </a:srgbClr>
          </a:solidFill>
        </p:spPr>
        <p:txBody>
          <a:bodyPr lIns="0" tIns="0" rIns="0" bIns="0" rtlCol="0" anchor="ctr"/>
          <a:lstStyle/>
          <a:p>
            <a:pPr indent="0" algn="l">
              <a:lnSpc>
                <a:spcPct val="160000"/>
              </a:lnSpc>
              <a:defRPr/>
            </a:pPr>
            <a:r>
              <a:rPr lang="en-US" sz="1600" b="0">
                <a:solidFill>
                  <a:srgbClr val="94A3B8"/>
                </a:solidFill>
                <a:latin typeface="&quot;Exo 2&quot;, sans-serif"/>
              </a:rPr>
              <a:t>Establish baseline performance criteria including detection accuracy rates, false positive minimization, and response time optimization. Compare system performance against traditional maintenance approaches using standardized NASA mission reliability assessments and safety protocols.</a:t>
            </a:r>
            <a:endParaRPr lang="en-US" sz="1100"/>
          </a:p>
        </p:txBody>
      </p:sp>
      <p:sp>
        <p:nvSpPr>
          <p:cNvPr id="18" name="AutoShape 18"/>
          <p:cNvSpPr/>
          <p:nvPr/>
        </p:nvSpPr>
        <p:spPr>
          <a:xfrm>
            <a:off x="9601200" y="1574800"/>
            <a:ext cx="5892800" cy="7327900"/>
          </a:xfrm>
          <a:prstGeom prst="rect">
            <a:avLst/>
          </a:prstGeom>
          <a:solidFill>
            <a:srgbClr val="000000">
              <a:alpha val="0"/>
            </a:srgbClr>
          </a:solidFill>
        </p:spPr>
        <p:txBody>
          <a:bodyPr/>
          <a:lstStyle/>
          <a:p>
            <a:endParaRPr lang="en-US"/>
          </a:p>
        </p:txBody>
      </p:sp>
      <p:sp>
        <p:nvSpPr>
          <p:cNvPr id="19" name="AutoShape 19"/>
          <p:cNvSpPr/>
          <p:nvPr/>
        </p:nvSpPr>
        <p:spPr>
          <a:xfrm>
            <a:off x="9601200" y="2057400"/>
            <a:ext cx="5892800" cy="6350000"/>
          </a:xfrm>
          <a:prstGeom prst="roundRect">
            <a:avLst>
              <a:gd name="adj" fmla="val 1724"/>
            </a:avLst>
          </a:prstGeom>
          <a:solidFill>
            <a:srgbClr val="000000">
              <a:alpha val="0"/>
            </a:srgbClr>
          </a:solidFill>
          <a:ln w="12700">
            <a:solidFill>
              <a:srgbClr val="7C3AED">
                <a:alpha val="29804"/>
              </a:srgbClr>
            </a:solidFill>
          </a:ln>
        </p:spPr>
        <p:txBody>
          <a:bodyPr/>
          <a:lstStyle/>
          <a:p>
            <a:endParaRPr lang="en-US"/>
          </a:p>
        </p:txBody>
      </p:sp>
      <p:pic>
        <p:nvPicPr>
          <p:cNvPr id="20" name="Picture 20"/>
          <p:cNvPicPr>
            <a:picLocks noChangeAspect="1"/>
          </p:cNvPicPr>
          <p:nvPr/>
        </p:nvPicPr>
        <p:blipFill>
          <a:blip r:embed="rId3"/>
          <a:srcRect t="20000" b="20000"/>
          <a:stretch>
            <a:fillRect/>
          </a:stretch>
        </p:blipFill>
        <p:spPr>
          <a:xfrm>
            <a:off x="9613900" y="2082800"/>
            <a:ext cx="5842000" cy="62992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6256000" cy="9144000"/>
          </a:xfrm>
          <a:prstGeom prst="rect">
            <a:avLst/>
          </a:prstGeom>
          <a:solidFill>
            <a:srgbClr val="000000">
              <a:alpha val="0"/>
            </a:srgbClr>
          </a:solidFill>
        </p:spPr>
        <p:txBody>
          <a:bodyPr/>
          <a:lstStyle/>
          <a:p>
            <a:endParaRPr lang="en-US"/>
          </a:p>
        </p:txBody>
      </p:sp>
      <p:pic>
        <p:nvPicPr>
          <p:cNvPr id="3" name="Picture 3"/>
          <p:cNvPicPr>
            <a:picLocks noChangeAspect="1"/>
          </p:cNvPicPr>
          <p:nvPr/>
        </p:nvPicPr>
        <p:blipFill>
          <a:blip r:embed="rId2"/>
          <a:srcRect l="2000" r="2000"/>
          <a:stretch>
            <a:fillRect/>
          </a:stretch>
        </p:blipFill>
        <p:spPr>
          <a:xfrm>
            <a:off x="0" y="0"/>
            <a:ext cx="16256000" cy="9144000"/>
          </a:xfrm>
          <a:prstGeom prst="rect">
            <a:avLst/>
          </a:prstGeom>
        </p:spPr>
      </p:pic>
      <p:sp>
        <p:nvSpPr>
          <p:cNvPr id="4" name="AutoShape 4"/>
          <p:cNvSpPr/>
          <p:nvPr/>
        </p:nvSpPr>
        <p:spPr>
          <a:xfrm>
            <a:off x="0" y="0"/>
            <a:ext cx="16256000" cy="9144000"/>
          </a:xfrm>
          <a:prstGeom prst="rect">
            <a:avLst/>
          </a:prstGeom>
          <a:solidFill>
            <a:srgbClr val="0A0A1E">
              <a:alpha val="64706"/>
            </a:srgbClr>
          </a:solidFill>
        </p:spPr>
        <p:txBody>
          <a:bodyPr/>
          <a:lstStyle/>
          <a:p>
            <a:endParaRPr lang="en-US"/>
          </a:p>
        </p:txBody>
      </p:sp>
      <p:sp>
        <p:nvSpPr>
          <p:cNvPr id="5" name="AutoShape 5"/>
          <p:cNvSpPr/>
          <p:nvPr/>
        </p:nvSpPr>
        <p:spPr>
          <a:xfrm>
            <a:off x="254000" y="254000"/>
            <a:ext cx="15748000" cy="8636000"/>
          </a:xfrm>
          <a:prstGeom prst="rect">
            <a:avLst/>
          </a:prstGeom>
          <a:solidFill>
            <a:srgbClr val="000000">
              <a:alpha val="0"/>
            </a:srgbClr>
          </a:solidFill>
        </p:spPr>
        <p:txBody>
          <a:bodyPr/>
          <a:lstStyle/>
          <a:p>
            <a:endParaRPr lang="en-US"/>
          </a:p>
        </p:txBody>
      </p:sp>
      <p:sp>
        <p:nvSpPr>
          <p:cNvPr id="6" name="AutoShape 6"/>
          <p:cNvSpPr/>
          <p:nvPr/>
        </p:nvSpPr>
        <p:spPr>
          <a:xfrm>
            <a:off x="762000" y="508000"/>
            <a:ext cx="14732000" cy="8128000"/>
          </a:xfrm>
          <a:prstGeom prst="rect">
            <a:avLst/>
          </a:prstGeom>
          <a:solidFill>
            <a:srgbClr val="000000">
              <a:alpha val="0"/>
            </a:srgbClr>
          </a:solidFill>
        </p:spPr>
        <p:txBody>
          <a:bodyPr/>
          <a:lstStyle/>
          <a:p>
            <a:endParaRPr lang="en-US"/>
          </a:p>
        </p:txBody>
      </p:sp>
      <p:sp>
        <p:nvSpPr>
          <p:cNvPr id="7" name="TextBox 7"/>
          <p:cNvSpPr txBox="1"/>
          <p:nvPr/>
        </p:nvSpPr>
        <p:spPr>
          <a:xfrm>
            <a:off x="762000" y="508000"/>
            <a:ext cx="15163800" cy="914400"/>
          </a:xfrm>
          <a:prstGeom prst="rect">
            <a:avLst/>
          </a:prstGeom>
          <a:solidFill>
            <a:srgbClr val="000000">
              <a:alpha val="0"/>
            </a:srgbClr>
          </a:solidFill>
        </p:spPr>
        <p:txBody>
          <a:bodyPr lIns="0" tIns="0" rIns="0" bIns="0" rtlCol="0" anchor="ctr"/>
          <a:lstStyle/>
          <a:p>
            <a:pPr indent="0" algn="ctr">
              <a:lnSpc>
                <a:spcPct val="100000"/>
              </a:lnSpc>
              <a:defRPr/>
            </a:pPr>
            <a:r>
              <a:rPr lang="en-US" sz="4800" b="1">
                <a:solidFill>
                  <a:srgbClr val="FFFFFF"/>
                </a:solidFill>
                <a:latin typeface="Orbitron, monospace"/>
              </a:rPr>
              <a:t>Project Timeline</a:t>
            </a:r>
            <a:endParaRPr lang="en-US" sz="1100"/>
          </a:p>
        </p:txBody>
      </p:sp>
      <p:sp>
        <p:nvSpPr>
          <p:cNvPr id="8" name="AutoShape 8"/>
          <p:cNvSpPr/>
          <p:nvPr/>
        </p:nvSpPr>
        <p:spPr>
          <a:xfrm>
            <a:off x="1143000" y="1930400"/>
            <a:ext cx="13970000" cy="6705600"/>
          </a:xfrm>
          <a:prstGeom prst="rect">
            <a:avLst/>
          </a:prstGeom>
          <a:solidFill>
            <a:srgbClr val="000000">
              <a:alpha val="0"/>
            </a:srgbClr>
          </a:solidFill>
        </p:spPr>
        <p:txBody>
          <a:bodyPr/>
          <a:lstStyle/>
          <a:p>
            <a:endParaRPr lang="en-US"/>
          </a:p>
        </p:txBody>
      </p:sp>
      <p:sp>
        <p:nvSpPr>
          <p:cNvPr id="9" name="AutoShape 9"/>
          <p:cNvSpPr/>
          <p:nvPr/>
        </p:nvSpPr>
        <p:spPr>
          <a:xfrm>
            <a:off x="5588000" y="1968500"/>
            <a:ext cx="5080000" cy="2857500"/>
          </a:xfrm>
          <a:prstGeom prst="roundRect">
            <a:avLst>
              <a:gd name="adj" fmla="val 3555"/>
            </a:avLst>
          </a:prstGeom>
          <a:solidFill>
            <a:srgbClr val="000000">
              <a:alpha val="0"/>
            </a:srgbClr>
          </a:solidFill>
          <a:ln w="12700">
            <a:solidFill>
              <a:srgbClr val="7C3AED">
                <a:alpha val="49804"/>
              </a:srgbClr>
            </a:solidFill>
          </a:ln>
        </p:spPr>
        <p:txBody>
          <a:bodyPr/>
          <a:lstStyle/>
          <a:p>
            <a:endParaRPr lang="en-US"/>
          </a:p>
        </p:txBody>
      </p:sp>
      <p:pic>
        <p:nvPicPr>
          <p:cNvPr id="10" name="Picture 10"/>
          <p:cNvPicPr>
            <a:picLocks noChangeAspect="1"/>
          </p:cNvPicPr>
          <p:nvPr/>
        </p:nvPicPr>
        <p:blipFill>
          <a:blip r:embed="rId3"/>
          <a:srcRect t="1000" b="1000"/>
          <a:stretch>
            <a:fillRect/>
          </a:stretch>
        </p:blipFill>
        <p:spPr>
          <a:xfrm>
            <a:off x="5600700" y="1993900"/>
            <a:ext cx="5029200" cy="2806700"/>
          </a:xfrm>
          <a:prstGeom prst="rect">
            <a:avLst/>
          </a:prstGeom>
        </p:spPr>
      </p:pic>
      <p:sp>
        <p:nvSpPr>
          <p:cNvPr id="11" name="AutoShape 11"/>
          <p:cNvSpPr/>
          <p:nvPr/>
        </p:nvSpPr>
        <p:spPr>
          <a:xfrm>
            <a:off x="1143000" y="5461000"/>
            <a:ext cx="13970000" cy="304800"/>
          </a:xfrm>
          <a:prstGeom prst="rect">
            <a:avLst/>
          </a:prstGeom>
          <a:solidFill>
            <a:srgbClr val="000000">
              <a:alpha val="0"/>
            </a:srgbClr>
          </a:solidFill>
        </p:spPr>
        <p:txBody>
          <a:bodyPr/>
          <a:lstStyle/>
          <a:p>
            <a:endParaRPr lang="en-US"/>
          </a:p>
        </p:txBody>
      </p:sp>
      <p:sp>
        <p:nvSpPr>
          <p:cNvPr id="12" name="AutoShape 12"/>
          <p:cNvSpPr/>
          <p:nvPr/>
        </p:nvSpPr>
        <p:spPr>
          <a:xfrm>
            <a:off x="1143000" y="5600700"/>
            <a:ext cx="13970000" cy="38100"/>
          </a:xfrm>
          <a:prstGeom prst="rect">
            <a:avLst/>
          </a:prstGeom>
          <a:solidFill>
            <a:srgbClr val="7C3AED">
              <a:alpha val="29804"/>
            </a:srgbClr>
          </a:solidFill>
        </p:spPr>
        <p:txBody>
          <a:bodyPr/>
          <a:lstStyle/>
          <a:p>
            <a:endParaRPr lang="en-US"/>
          </a:p>
        </p:txBody>
      </p:sp>
      <p:sp>
        <p:nvSpPr>
          <p:cNvPr id="13" name="AutoShape 13"/>
          <p:cNvSpPr/>
          <p:nvPr/>
        </p:nvSpPr>
        <p:spPr>
          <a:xfrm>
            <a:off x="1143000" y="5461000"/>
            <a:ext cx="13970000" cy="304800"/>
          </a:xfrm>
          <a:prstGeom prst="rect">
            <a:avLst/>
          </a:prstGeom>
          <a:solidFill>
            <a:srgbClr val="000000">
              <a:alpha val="0"/>
            </a:srgbClr>
          </a:solidFill>
        </p:spPr>
        <p:txBody>
          <a:bodyPr/>
          <a:lstStyle/>
          <a:p>
            <a:endParaRPr lang="en-US"/>
          </a:p>
        </p:txBody>
      </p:sp>
      <p:sp>
        <p:nvSpPr>
          <p:cNvPr id="14" name="AutoShape 14"/>
          <p:cNvSpPr/>
          <p:nvPr/>
        </p:nvSpPr>
        <p:spPr>
          <a:xfrm>
            <a:off x="1778000" y="5461000"/>
            <a:ext cx="304800" cy="304800"/>
          </a:xfrm>
          <a:prstGeom prst="roundRect">
            <a:avLst>
              <a:gd name="adj" fmla="val 50000"/>
            </a:avLst>
          </a:prstGeom>
          <a:solidFill>
            <a:srgbClr val="7C3AED"/>
          </a:solidFill>
          <a:ln w="50800">
            <a:solidFill>
              <a:srgbClr val="FFFFFF"/>
            </a:solidFill>
          </a:ln>
        </p:spPr>
        <p:txBody>
          <a:bodyPr/>
          <a:lstStyle/>
          <a:p>
            <a:endParaRPr lang="en-US"/>
          </a:p>
        </p:txBody>
      </p:sp>
      <p:sp>
        <p:nvSpPr>
          <p:cNvPr id="15" name="AutoShape 15"/>
          <p:cNvSpPr/>
          <p:nvPr/>
        </p:nvSpPr>
        <p:spPr>
          <a:xfrm>
            <a:off x="7975600" y="5461000"/>
            <a:ext cx="304800" cy="304800"/>
          </a:xfrm>
          <a:prstGeom prst="roundRect">
            <a:avLst>
              <a:gd name="adj" fmla="val 50000"/>
            </a:avLst>
          </a:prstGeom>
          <a:solidFill>
            <a:srgbClr val="7C3AED"/>
          </a:solidFill>
          <a:ln w="50800">
            <a:solidFill>
              <a:srgbClr val="FFFFFF"/>
            </a:solidFill>
          </a:ln>
        </p:spPr>
        <p:txBody>
          <a:bodyPr/>
          <a:lstStyle/>
          <a:p>
            <a:endParaRPr lang="en-US"/>
          </a:p>
        </p:txBody>
      </p:sp>
      <p:sp>
        <p:nvSpPr>
          <p:cNvPr id="16" name="AutoShape 16"/>
          <p:cNvSpPr/>
          <p:nvPr/>
        </p:nvSpPr>
        <p:spPr>
          <a:xfrm>
            <a:off x="14173200" y="5461000"/>
            <a:ext cx="304800" cy="304800"/>
          </a:xfrm>
          <a:prstGeom prst="roundRect">
            <a:avLst>
              <a:gd name="adj" fmla="val 50000"/>
            </a:avLst>
          </a:prstGeom>
          <a:solidFill>
            <a:srgbClr val="7C3AED"/>
          </a:solidFill>
          <a:ln w="50800">
            <a:solidFill>
              <a:srgbClr val="FFFFFF"/>
            </a:solidFill>
          </a:ln>
        </p:spPr>
        <p:txBody>
          <a:bodyPr/>
          <a:lstStyle/>
          <a:p>
            <a:endParaRPr lang="en-US"/>
          </a:p>
        </p:txBody>
      </p:sp>
      <p:sp>
        <p:nvSpPr>
          <p:cNvPr id="17" name="AutoShape 17"/>
          <p:cNvSpPr/>
          <p:nvPr/>
        </p:nvSpPr>
        <p:spPr>
          <a:xfrm>
            <a:off x="1143000" y="6527800"/>
            <a:ext cx="13970000" cy="2057400"/>
          </a:xfrm>
          <a:prstGeom prst="rect">
            <a:avLst/>
          </a:prstGeom>
          <a:solidFill>
            <a:srgbClr val="000000">
              <a:alpha val="0"/>
            </a:srgbClr>
          </a:solidFill>
        </p:spPr>
        <p:txBody>
          <a:bodyPr/>
          <a:lstStyle/>
          <a:p>
            <a:endParaRPr lang="en-US"/>
          </a:p>
        </p:txBody>
      </p:sp>
      <p:sp>
        <p:nvSpPr>
          <p:cNvPr id="18" name="AutoShape 18"/>
          <p:cNvSpPr/>
          <p:nvPr/>
        </p:nvSpPr>
        <p:spPr>
          <a:xfrm>
            <a:off x="1143000" y="6527800"/>
            <a:ext cx="4064000" cy="2057400"/>
          </a:xfrm>
          <a:prstGeom prst="rect">
            <a:avLst/>
          </a:prstGeom>
          <a:solidFill>
            <a:srgbClr val="000000">
              <a:alpha val="0"/>
            </a:srgbClr>
          </a:solidFill>
        </p:spPr>
        <p:txBody>
          <a:bodyPr/>
          <a:lstStyle/>
          <a:p>
            <a:endParaRPr lang="en-US"/>
          </a:p>
        </p:txBody>
      </p:sp>
      <p:sp>
        <p:nvSpPr>
          <p:cNvPr id="19" name="TextBox 19"/>
          <p:cNvSpPr txBox="1"/>
          <p:nvPr/>
        </p:nvSpPr>
        <p:spPr>
          <a:xfrm>
            <a:off x="1143000" y="6527800"/>
            <a:ext cx="4178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Development Phase</a:t>
            </a:r>
            <a:endParaRPr lang="en-US" sz="1100"/>
          </a:p>
        </p:txBody>
      </p:sp>
      <p:sp>
        <p:nvSpPr>
          <p:cNvPr id="20" name="TextBox 20"/>
          <p:cNvSpPr txBox="1"/>
          <p:nvPr/>
        </p:nvSpPr>
        <p:spPr>
          <a:xfrm>
            <a:off x="1143000" y="7061200"/>
            <a:ext cx="4178300" cy="1524000"/>
          </a:xfrm>
          <a:prstGeom prst="rect">
            <a:avLst/>
          </a:prstGeom>
          <a:solidFill>
            <a:srgbClr val="000000">
              <a:alpha val="0"/>
            </a:srgbClr>
          </a:solidFill>
        </p:spPr>
        <p:txBody>
          <a:bodyPr lIns="0" tIns="0" rIns="0" bIns="0" rtlCol="0" anchor="ctr"/>
          <a:lstStyle/>
          <a:p>
            <a:pPr indent="0" algn="ctr">
              <a:lnSpc>
                <a:spcPct val="100000"/>
              </a:lnSpc>
              <a:defRPr/>
            </a:pPr>
            <a:r>
              <a:rPr lang="en-US" sz="1600" b="0">
                <a:solidFill>
                  <a:srgbClr val="C7D2FE"/>
                </a:solidFill>
                <a:latin typeface="&quot;Exo 2&quot;, sans-serif"/>
              </a:rPr>
              <a:t>Months 1-6: Algorithm development, machine learning model training, and initial system architecture design using NASA historical mission data and current AI frameworks.</a:t>
            </a:r>
            <a:endParaRPr lang="en-US" sz="1100"/>
          </a:p>
        </p:txBody>
      </p:sp>
      <p:sp>
        <p:nvSpPr>
          <p:cNvPr id="21" name="AutoShape 21"/>
          <p:cNvSpPr/>
          <p:nvPr/>
        </p:nvSpPr>
        <p:spPr>
          <a:xfrm>
            <a:off x="6096000" y="6527800"/>
            <a:ext cx="4064000" cy="2057400"/>
          </a:xfrm>
          <a:prstGeom prst="rect">
            <a:avLst/>
          </a:prstGeom>
          <a:solidFill>
            <a:srgbClr val="000000">
              <a:alpha val="0"/>
            </a:srgbClr>
          </a:solidFill>
        </p:spPr>
        <p:txBody>
          <a:bodyPr/>
          <a:lstStyle/>
          <a:p>
            <a:endParaRPr lang="en-US"/>
          </a:p>
        </p:txBody>
      </p:sp>
      <p:sp>
        <p:nvSpPr>
          <p:cNvPr id="22" name="TextBox 22"/>
          <p:cNvSpPr txBox="1"/>
          <p:nvPr/>
        </p:nvSpPr>
        <p:spPr>
          <a:xfrm>
            <a:off x="6096000" y="6527800"/>
            <a:ext cx="4178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Testing Phase</a:t>
            </a:r>
            <a:endParaRPr lang="en-US" sz="1100"/>
          </a:p>
        </p:txBody>
      </p:sp>
      <p:sp>
        <p:nvSpPr>
          <p:cNvPr id="23" name="TextBox 23"/>
          <p:cNvSpPr txBox="1"/>
          <p:nvPr/>
        </p:nvSpPr>
        <p:spPr>
          <a:xfrm>
            <a:off x="6096000" y="7061200"/>
            <a:ext cx="4178300" cy="1219200"/>
          </a:xfrm>
          <a:prstGeom prst="rect">
            <a:avLst/>
          </a:prstGeom>
          <a:solidFill>
            <a:srgbClr val="000000">
              <a:alpha val="0"/>
            </a:srgbClr>
          </a:solidFill>
        </p:spPr>
        <p:txBody>
          <a:bodyPr lIns="0" tIns="0" rIns="0" bIns="0" rtlCol="0" anchor="ctr"/>
          <a:lstStyle/>
          <a:p>
            <a:pPr indent="0" algn="ctr">
              <a:lnSpc>
                <a:spcPct val="100000"/>
              </a:lnSpc>
              <a:defRPr/>
            </a:pPr>
            <a:r>
              <a:rPr lang="en-US" sz="1600" b="0">
                <a:solidFill>
                  <a:srgbClr val="C7D2FE"/>
                </a:solidFill>
                <a:latin typeface="&quot;Exo 2&quot;, sans-serif"/>
              </a:rPr>
              <a:t>Months 7-12: Simulation testing, hardware integration, and validation using ISS platform and ground-based testing facilities with performance optimization.</a:t>
            </a:r>
            <a:endParaRPr lang="en-US" sz="1100"/>
          </a:p>
        </p:txBody>
      </p:sp>
      <p:sp>
        <p:nvSpPr>
          <p:cNvPr id="24" name="AutoShape 24"/>
          <p:cNvSpPr/>
          <p:nvPr/>
        </p:nvSpPr>
        <p:spPr>
          <a:xfrm>
            <a:off x="11049000" y="6527800"/>
            <a:ext cx="4064000" cy="2057400"/>
          </a:xfrm>
          <a:prstGeom prst="rect">
            <a:avLst/>
          </a:prstGeom>
          <a:solidFill>
            <a:srgbClr val="000000">
              <a:alpha val="0"/>
            </a:srgbClr>
          </a:solidFill>
        </p:spPr>
        <p:txBody>
          <a:bodyPr/>
          <a:lstStyle/>
          <a:p>
            <a:endParaRPr lang="en-US"/>
          </a:p>
        </p:txBody>
      </p:sp>
      <p:sp>
        <p:nvSpPr>
          <p:cNvPr id="25" name="TextBox 25"/>
          <p:cNvSpPr txBox="1"/>
          <p:nvPr/>
        </p:nvSpPr>
        <p:spPr>
          <a:xfrm>
            <a:off x="11049000" y="6527800"/>
            <a:ext cx="4178300" cy="381000"/>
          </a:xfrm>
          <a:prstGeom prst="rect">
            <a:avLst/>
          </a:prstGeom>
          <a:solidFill>
            <a:srgbClr val="000000">
              <a:alpha val="0"/>
            </a:srgbClr>
          </a:solidFill>
        </p:spPr>
        <p:txBody>
          <a:bodyPr lIns="0" tIns="0" rIns="0" bIns="0" rtlCol="0" anchor="ctr"/>
          <a:lstStyle/>
          <a:p>
            <a:pPr indent="0" algn="ctr">
              <a:lnSpc>
                <a:spcPct val="100000"/>
              </a:lnSpc>
              <a:defRPr/>
            </a:pPr>
            <a:r>
              <a:rPr lang="en-US" sz="2000" b="1">
                <a:solidFill>
                  <a:srgbClr val="7C3AED"/>
                </a:solidFill>
                <a:latin typeface="Orbitron, monospace"/>
              </a:rPr>
              <a:t>Deployment Phase</a:t>
            </a:r>
            <a:endParaRPr lang="en-US" sz="1100"/>
          </a:p>
        </p:txBody>
      </p:sp>
      <p:sp>
        <p:nvSpPr>
          <p:cNvPr id="26" name="TextBox 26"/>
          <p:cNvSpPr txBox="1"/>
          <p:nvPr/>
        </p:nvSpPr>
        <p:spPr>
          <a:xfrm>
            <a:off x="11049000" y="7061200"/>
            <a:ext cx="4178300" cy="1219200"/>
          </a:xfrm>
          <a:prstGeom prst="rect">
            <a:avLst/>
          </a:prstGeom>
          <a:solidFill>
            <a:srgbClr val="000000">
              <a:alpha val="0"/>
            </a:srgbClr>
          </a:solidFill>
        </p:spPr>
        <p:txBody>
          <a:bodyPr lIns="0" tIns="0" rIns="0" bIns="0" rtlCol="0" anchor="ctr"/>
          <a:lstStyle/>
          <a:p>
            <a:pPr indent="0" algn="ctr">
              <a:lnSpc>
                <a:spcPct val="100000"/>
              </a:lnSpc>
              <a:defRPr/>
            </a:pPr>
            <a:r>
              <a:rPr lang="en-US" sz="1600" b="0">
                <a:solidFill>
                  <a:srgbClr val="C7D2FE"/>
                </a:solidFill>
                <a:latin typeface="&quot;Exo 2&quot;, sans-serif"/>
              </a:rPr>
              <a:t>Months 13-18: Final system integration, crew training, and preparation for Artemis and future Mars mission deployment with ongoing support protocols.</a:t>
            </a:r>
            <a:endParaRPr lang="en-US" sz="11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808</Words>
  <Application>Microsoft Office PowerPoint</Application>
  <PresentationFormat>Custom</PresentationFormat>
  <Paragraphs>83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"Exo 2", sans-serif</vt:lpstr>
      <vt:lpstr>Arial</vt:lpstr>
      <vt:lpstr>Calibri</vt:lpstr>
      <vt:lpstr>Orbitron, monospace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ruben dario valenzuela colina</cp:lastModifiedBy>
  <cp:revision>1</cp:revision>
  <dcterms:created xsi:type="dcterms:W3CDTF">2006-08-16T00:00:00Z</dcterms:created>
  <dcterms:modified xsi:type="dcterms:W3CDTF">2025-07-20T01:42:57Z</dcterms:modified>
</cp:coreProperties>
</file>

<file path=docProps/thumbnail.jpeg>
</file>